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D992C-6644-45B4-91D3-72C9EBDA0D9D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B712A-C729-437D-B899-3CDA3CF8B97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FF26E09-F7DE-4FC2-951C-D386C444E817}" type="slidenum">
              <a:rPr lang="it-IT"/>
              <a:pPr/>
              <a:t>2</a:t>
            </a:fld>
            <a:endParaRPr lang="it-IT"/>
          </a:p>
        </p:txBody>
      </p:sp>
      <p:sp>
        <p:nvSpPr>
          <p:cNvPr id="26009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A944-242D-47A8-8583-C355C4725623}" type="datetimeFigureOut">
              <a:rPr lang="it-IT" smtClean="0"/>
              <a:t>11/09/2014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8AE10-BCFE-47FA-8E92-C578152AA69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it/imgres?imgurl=http://upload.wikimedia.org/wikipedia/commons/thumb/8/88/Blason_ville_fr_Arnouville-l%C3%A8s-Gonesse_(Val-d'Oise).svg/109px-Blason_ville_fr_Arnouville-l%C3%A8s-Gonesse_(Val-d'Oise).svg.png&amp;imgrefurl=http://it.wikipedia.org/wiki/Corvo_(araldica)&amp;h=120&amp;w=109&amp;sz=12&amp;hl=it&amp;start=98&amp;um=1&amp;tbnid=tE-KAtP9zmUi1M:&amp;tbnh=88&amp;tbnw=80&amp;prev=/images?q=corvo+nero&amp;start=80&amp;ndsp=20&amp;svnum=10&amp;um=1&amp;hl=it&amp;rlz=1T4GGLR_itIT203IT205&amp;sa=N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2"/>
          <p:cNvSpPr txBox="1">
            <a:spLocks noChangeArrowheads="1"/>
          </p:cNvSpPr>
          <p:nvPr/>
        </p:nvSpPr>
        <p:spPr bwMode="auto">
          <a:xfrm>
            <a:off x="0" y="0"/>
            <a:ext cx="91440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 b="1"/>
              <a:t> COMPETENZE E AMBIENTI DI APPRENDIMENTO:</a:t>
            </a:r>
          </a:p>
          <a:p>
            <a:pPr algn="ctr"/>
            <a:r>
              <a:rPr lang="it-IT" sz="2800" b="1"/>
              <a:t>CAMBIARE PARADIGMA</a:t>
            </a:r>
          </a:p>
          <a:p>
            <a:r>
              <a:rPr lang="it-IT"/>
              <a:t> </a:t>
            </a:r>
          </a:p>
        </p:txBody>
      </p:sp>
      <p:sp>
        <p:nvSpPr>
          <p:cNvPr id="15363" name="CasellaDiTesto 3"/>
          <p:cNvSpPr txBox="1">
            <a:spLocks noChangeArrowheads="1"/>
          </p:cNvSpPr>
          <p:nvPr/>
        </p:nvSpPr>
        <p:spPr bwMode="auto">
          <a:xfrm>
            <a:off x="0" y="64801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it-IT" sz="2000"/>
              <a:t>SILVANO TAGLIAGAMBE Bergamo- Liceo Mascheroni 29 OTTOBRE 2013	</a:t>
            </a:r>
          </a:p>
        </p:txBody>
      </p:sp>
      <p:pic>
        <p:nvPicPr>
          <p:cNvPr id="15364" name="Immagine 4" descr="albero_vit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700" y="1133475"/>
            <a:ext cx="3771900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157A1-A9BE-4F8A-AB72-B2E8E74B1BE7}" type="slidenum">
              <a:rPr lang="it-IT"/>
              <a:pPr/>
              <a:t>2</a:t>
            </a:fld>
            <a:endParaRPr lang="it-IT"/>
          </a:p>
        </p:txBody>
      </p:sp>
      <p:sp>
        <p:nvSpPr>
          <p:cNvPr id="259075" name="Rectangle 2"/>
          <p:cNvSpPr>
            <a:spLocks noChangeArrowheads="1"/>
          </p:cNvSpPr>
          <p:nvPr/>
        </p:nvSpPr>
        <p:spPr bwMode="auto">
          <a:xfrm>
            <a:off x="331788" y="1574800"/>
            <a:ext cx="8467725" cy="44450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/>
            <a:endParaRPr lang="it-IT" sz="600">
              <a:latin typeface="Verdana" pitchFamily="34" charset="0"/>
            </a:endParaRPr>
          </a:p>
        </p:txBody>
      </p:sp>
      <p:sp>
        <p:nvSpPr>
          <p:cNvPr id="352259" name="Rectangle 3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Clr>
                <a:srgbClr val="FF3300"/>
              </a:buClr>
            </a:pPr>
            <a:r>
              <a:rPr lang="it-IT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Competenze e capacità necessarie per </a:t>
            </a:r>
          </a:p>
          <a:p>
            <a:pPr algn="ctr">
              <a:buClr>
                <a:srgbClr val="FF3300"/>
              </a:buClr>
            </a:pPr>
            <a:r>
              <a:rPr lang="it-IT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inquadrare un problema e risolverlo </a:t>
            </a:r>
          </a:p>
          <a:p>
            <a:pPr>
              <a:buClr>
                <a:srgbClr val="FF3300"/>
              </a:buClr>
            </a:pPr>
            <a:endParaRPr lang="it-IT" b="1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52260" name="Rectangle 4"/>
          <p:cNvSpPr>
            <a:spLocks noChangeArrowheads="1"/>
          </p:cNvSpPr>
          <p:nvPr/>
        </p:nvSpPr>
        <p:spPr bwMode="auto">
          <a:xfrm>
            <a:off x="1881188" y="2770188"/>
            <a:ext cx="142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6700" indent="-266700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30000"/>
              <a:defRPr/>
            </a:pPr>
            <a:r>
              <a:rPr lang="it-IT" sz="2000" b="1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Analogia</a:t>
            </a:r>
          </a:p>
        </p:txBody>
      </p:sp>
      <p:sp>
        <p:nvSpPr>
          <p:cNvPr id="259078" name="Rectangle 5"/>
          <p:cNvSpPr>
            <a:spLocks noChangeArrowheads="1"/>
          </p:cNvSpPr>
          <p:nvPr/>
        </p:nvSpPr>
        <p:spPr bwMode="auto">
          <a:xfrm>
            <a:off x="427038" y="1131888"/>
            <a:ext cx="4392612" cy="366712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FF3300"/>
              </a:buClr>
            </a:pPr>
            <a:r>
              <a:rPr lang="it-IT" b="1">
                <a:latin typeface="Verdana" pitchFamily="34" charset="0"/>
              </a:rPr>
              <a:t>Le possiamo così schematizzare</a:t>
            </a:r>
            <a:r>
              <a:rPr lang="it-IT">
                <a:latin typeface="Verdana" pitchFamily="34" charset="0"/>
              </a:rPr>
              <a:t>:</a:t>
            </a:r>
          </a:p>
        </p:txBody>
      </p:sp>
      <p:sp>
        <p:nvSpPr>
          <p:cNvPr id="352262" name="AutoShape 6"/>
          <p:cNvSpPr>
            <a:spLocks noChangeArrowheads="1"/>
          </p:cNvSpPr>
          <p:nvPr/>
        </p:nvSpPr>
        <p:spPr bwMode="auto">
          <a:xfrm rot="1797863">
            <a:off x="3179763" y="2549525"/>
            <a:ext cx="2844800" cy="2390775"/>
          </a:xfrm>
          <a:prstGeom prst="hexagon">
            <a:avLst>
              <a:gd name="adj" fmla="val 29748"/>
              <a:gd name="vf" fmla="val 115470"/>
            </a:avLst>
          </a:prstGeom>
          <a:gradFill rotWithShape="1">
            <a:gsLst>
              <a:gs pos="0">
                <a:srgbClr val="FF0000">
                  <a:alpha val="86000"/>
                </a:srgbClr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lIns="90000" tIns="46800" rIns="90000" bIns="46800"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  <a:ea typeface="+mn-ea"/>
            </a:endParaRPr>
          </a:p>
        </p:txBody>
      </p:sp>
      <p:sp>
        <p:nvSpPr>
          <p:cNvPr id="352263" name="Rectangle 7"/>
          <p:cNvSpPr>
            <a:spLocks noChangeArrowheads="1"/>
          </p:cNvSpPr>
          <p:nvPr/>
        </p:nvSpPr>
        <p:spPr bwMode="auto">
          <a:xfrm>
            <a:off x="4060825" y="1830388"/>
            <a:ext cx="1139825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30000"/>
              <a:defRPr/>
            </a:pPr>
            <a:r>
              <a:rPr lang="it-IT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Analisi</a:t>
            </a:r>
          </a:p>
        </p:txBody>
      </p:sp>
      <p:sp>
        <p:nvSpPr>
          <p:cNvPr id="352264" name="Rectangle 8"/>
          <p:cNvSpPr>
            <a:spLocks noChangeArrowheads="1"/>
          </p:cNvSpPr>
          <p:nvPr/>
        </p:nvSpPr>
        <p:spPr bwMode="auto">
          <a:xfrm>
            <a:off x="5881688" y="2732088"/>
            <a:ext cx="1703387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Astrazione</a:t>
            </a:r>
          </a:p>
        </p:txBody>
      </p:sp>
      <p:sp>
        <p:nvSpPr>
          <p:cNvPr id="352265" name="Rectangle 9"/>
          <p:cNvSpPr>
            <a:spLocks noChangeArrowheads="1"/>
          </p:cNvSpPr>
          <p:nvPr/>
        </p:nvSpPr>
        <p:spPr bwMode="auto">
          <a:xfrm>
            <a:off x="5889625" y="4268788"/>
            <a:ext cx="1681163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Deduzione</a:t>
            </a:r>
          </a:p>
        </p:txBody>
      </p:sp>
      <p:sp>
        <p:nvSpPr>
          <p:cNvPr id="352266" name="Rectangle 10"/>
          <p:cNvSpPr>
            <a:spLocks noChangeArrowheads="1"/>
          </p:cNvSpPr>
          <p:nvPr/>
        </p:nvSpPr>
        <p:spPr bwMode="auto">
          <a:xfrm>
            <a:off x="3833813" y="5284788"/>
            <a:ext cx="167640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Abduzione</a:t>
            </a:r>
          </a:p>
        </p:txBody>
      </p:sp>
      <p:sp>
        <p:nvSpPr>
          <p:cNvPr id="352267" name="Rectangle 11"/>
          <p:cNvSpPr>
            <a:spLocks noChangeArrowheads="1"/>
          </p:cNvSpPr>
          <p:nvPr/>
        </p:nvSpPr>
        <p:spPr bwMode="auto">
          <a:xfrm>
            <a:off x="1752600" y="4343400"/>
            <a:ext cx="162560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+mn-ea"/>
              </a:rPr>
              <a:t>Induzione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1026"/>
          <p:cNvSpPr>
            <a:spLocks noChangeArrowheads="1"/>
          </p:cNvSpPr>
          <p:nvPr/>
        </p:nvSpPr>
        <p:spPr bwMode="auto">
          <a:xfrm>
            <a:off x="331788" y="3957638"/>
            <a:ext cx="8467725" cy="150971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23" name="Rectangle 1027"/>
          <p:cNvSpPr>
            <a:spLocks noChangeArrowheads="1"/>
          </p:cNvSpPr>
          <p:nvPr/>
        </p:nvSpPr>
        <p:spPr bwMode="auto">
          <a:xfrm>
            <a:off x="331788" y="1836738"/>
            <a:ext cx="8467725" cy="196691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5252" name="Rectangle 1028"/>
          <p:cNvSpPr>
            <a:spLocks noChangeArrowheads="1"/>
          </p:cNvSpPr>
          <p:nvPr/>
        </p:nvSpPr>
        <p:spPr bwMode="auto">
          <a:xfrm>
            <a:off x="254000" y="114300"/>
            <a:ext cx="360680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Analisi</a:t>
            </a:r>
          </a:p>
        </p:txBody>
      </p:sp>
      <p:sp>
        <p:nvSpPr>
          <p:cNvPr id="261125" name="Rectangle 1029"/>
          <p:cNvSpPr>
            <a:spLocks noChangeArrowheads="1"/>
          </p:cNvSpPr>
          <p:nvPr/>
        </p:nvSpPr>
        <p:spPr bwMode="auto">
          <a:xfrm>
            <a:off x="347663" y="1195388"/>
            <a:ext cx="61912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eaLnBrk="0" hangingPunct="0"/>
            <a:r>
              <a:rPr lang="it-IT">
                <a:latin typeface="Calibri" pitchFamily="34" charset="0"/>
              </a:rPr>
              <a:t>Può essere concepita in due modi differenti:</a:t>
            </a:r>
          </a:p>
          <a:p>
            <a:pPr marL="266700" indent="-266700" eaLnBrk="0" hangingPunct="0"/>
            <a:endParaRPr lang="it-IT">
              <a:latin typeface="Calibri" pitchFamily="34" charset="0"/>
            </a:endParaRPr>
          </a:p>
          <a:p>
            <a:pPr marL="266700" indent="-266700" eaLnBrk="0" hangingPunct="0"/>
            <a:endParaRPr lang="it-IT">
              <a:latin typeface="Calibri" pitchFamily="34" charset="0"/>
            </a:endParaRP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Scomposizione</a:t>
            </a:r>
            <a:r>
              <a:rPr lang="it-IT" sz="2800">
                <a:latin typeface="Calibri" pitchFamily="34" charset="0"/>
              </a:rPr>
              <a:t> di un problema   complesso nelle sue parti;</a:t>
            </a: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endParaRPr lang="it-IT" sz="2800">
              <a:latin typeface="Calibri" pitchFamily="34" charset="0"/>
            </a:endParaRP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endParaRPr lang="it-IT" sz="2800">
              <a:latin typeface="Calibri" pitchFamily="34" charset="0"/>
            </a:endParaRP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endParaRPr lang="it-IT" sz="1400">
              <a:latin typeface="Calibri" pitchFamily="34" charset="0"/>
            </a:endParaRP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Riduzione</a:t>
            </a:r>
            <a:r>
              <a:rPr lang="it-IT" sz="2800">
                <a:latin typeface="Calibri" pitchFamily="34" charset="0"/>
              </a:rPr>
              <a:t> di un problema a un altro</a:t>
            </a:r>
          </a:p>
          <a:p>
            <a:pPr marL="266700" indent="-266700" eaLnBrk="0" hangingPunct="0">
              <a:buClr>
                <a:srgbClr val="FF0000"/>
              </a:buClr>
              <a:buSzPct val="125000"/>
              <a:buFontTx/>
              <a:buChar char="•"/>
            </a:pPr>
            <a:endParaRPr lang="it-IT" sz="2800">
              <a:latin typeface="Calibri" pitchFamily="34" charset="0"/>
            </a:endParaRPr>
          </a:p>
        </p:txBody>
      </p:sp>
      <p:sp>
        <p:nvSpPr>
          <p:cNvPr id="1845254" name="AutoShape 1030"/>
          <p:cNvSpPr>
            <a:spLocks noChangeArrowheads="1"/>
          </p:cNvSpPr>
          <p:nvPr/>
        </p:nvSpPr>
        <p:spPr bwMode="auto">
          <a:xfrm rot="16200000">
            <a:off x="6921500" y="2755900"/>
            <a:ext cx="596900" cy="419100"/>
          </a:xfrm>
          <a:prstGeom prst="downArrow">
            <a:avLst>
              <a:gd name="adj1" fmla="val 50000"/>
              <a:gd name="adj2" fmla="val 43181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50000"/>
              </a:schemeClr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2" name="Group 1031"/>
          <p:cNvGrpSpPr>
            <a:grpSpLocks/>
          </p:cNvGrpSpPr>
          <p:nvPr/>
        </p:nvGrpSpPr>
        <p:grpSpPr bwMode="auto">
          <a:xfrm>
            <a:off x="6148388" y="2667000"/>
            <a:ext cx="647700" cy="654050"/>
            <a:chOff x="3873" y="1680"/>
            <a:chExt cx="408" cy="412"/>
          </a:xfrm>
        </p:grpSpPr>
        <p:sp>
          <p:nvSpPr>
            <p:cNvPr id="261142" name="Freeform 1032"/>
            <p:cNvSpPr>
              <a:spLocks/>
            </p:cNvSpPr>
            <p:nvPr/>
          </p:nvSpPr>
          <p:spPr bwMode="auto">
            <a:xfrm>
              <a:off x="3892" y="1880"/>
              <a:ext cx="389" cy="212"/>
            </a:xfrm>
            <a:custGeom>
              <a:avLst/>
              <a:gdLst>
                <a:gd name="T0" fmla="*/ 16077 w 228"/>
                <a:gd name="T1" fmla="*/ 48981 h 123"/>
                <a:gd name="T2" fmla="*/ 81345 w 228"/>
                <a:gd name="T3" fmla="*/ 48981 h 123"/>
                <a:gd name="T4" fmla="*/ 81345 w 228"/>
                <a:gd name="T5" fmla="*/ 16369 h 123"/>
                <a:gd name="T6" fmla="*/ 78414 w 228"/>
                <a:gd name="T7" fmla="*/ 12243 h 123"/>
                <a:gd name="T8" fmla="*/ 75248 w 228"/>
                <a:gd name="T9" fmla="*/ 8306 h 123"/>
                <a:gd name="T10" fmla="*/ 71288 w 228"/>
                <a:gd name="T11" fmla="*/ 5510 h 123"/>
                <a:gd name="T12" fmla="*/ 67280 w 228"/>
                <a:gd name="T13" fmla="*/ 3197 h 123"/>
                <a:gd name="T14" fmla="*/ 63117 w 228"/>
                <a:gd name="T15" fmla="*/ 1622 h 123"/>
                <a:gd name="T16" fmla="*/ 58957 w 228"/>
                <a:gd name="T17" fmla="*/ 424 h 123"/>
                <a:gd name="T18" fmla="*/ 54109 w 228"/>
                <a:gd name="T19" fmla="*/ 0 h 123"/>
                <a:gd name="T20" fmla="*/ 53061 w 228"/>
                <a:gd name="T21" fmla="*/ 3744 h 123"/>
                <a:gd name="T22" fmla="*/ 50961 w 228"/>
                <a:gd name="T23" fmla="*/ 6687 h 123"/>
                <a:gd name="T24" fmla="*/ 48516 w 228"/>
                <a:gd name="T25" fmla="*/ 9497 h 123"/>
                <a:gd name="T26" fmla="*/ 45576 w 228"/>
                <a:gd name="T27" fmla="*/ 11122 h 123"/>
                <a:gd name="T28" fmla="*/ 42374 w 228"/>
                <a:gd name="T29" fmla="*/ 12063 h 123"/>
                <a:gd name="T30" fmla="*/ 38844 w 228"/>
                <a:gd name="T31" fmla="*/ 12063 h 123"/>
                <a:gd name="T32" fmla="*/ 35769 w 228"/>
                <a:gd name="T33" fmla="*/ 11122 h 123"/>
                <a:gd name="T34" fmla="*/ 32833 w 228"/>
                <a:gd name="T35" fmla="*/ 9497 h 123"/>
                <a:gd name="T36" fmla="*/ 30216 w 228"/>
                <a:gd name="T37" fmla="*/ 6687 h 123"/>
                <a:gd name="T38" fmla="*/ 28148 w 228"/>
                <a:gd name="T39" fmla="*/ 3744 h 123"/>
                <a:gd name="T40" fmla="*/ 27235 w 228"/>
                <a:gd name="T41" fmla="*/ 0 h 123"/>
                <a:gd name="T42" fmla="*/ 22393 w 228"/>
                <a:gd name="T43" fmla="*/ 424 h 123"/>
                <a:gd name="T44" fmla="*/ 18176 w 228"/>
                <a:gd name="T45" fmla="*/ 1622 h 123"/>
                <a:gd name="T46" fmla="*/ 14004 w 228"/>
                <a:gd name="T47" fmla="*/ 3197 h 123"/>
                <a:gd name="T48" fmla="*/ 10058 w 228"/>
                <a:gd name="T49" fmla="*/ 5510 h 123"/>
                <a:gd name="T50" fmla="*/ 6014 w 228"/>
                <a:gd name="T51" fmla="*/ 8306 h 123"/>
                <a:gd name="T52" fmla="*/ 2931 w 228"/>
                <a:gd name="T53" fmla="*/ 12243 h 123"/>
                <a:gd name="T54" fmla="*/ 0 w 228"/>
                <a:gd name="T55" fmla="*/ 16369 h 123"/>
                <a:gd name="T56" fmla="*/ 0 w 228"/>
                <a:gd name="T57" fmla="*/ 48981 h 123"/>
                <a:gd name="T58" fmla="*/ 16077 w 228"/>
                <a:gd name="T59" fmla="*/ 48981 h 12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28"/>
                <a:gd name="T91" fmla="*/ 0 h 123"/>
                <a:gd name="T92" fmla="*/ 228 w 228"/>
                <a:gd name="T93" fmla="*/ 123 h 12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28" h="123">
                  <a:moveTo>
                    <a:pt x="45" y="123"/>
                  </a:moveTo>
                  <a:lnTo>
                    <a:pt x="228" y="123"/>
                  </a:lnTo>
                  <a:lnTo>
                    <a:pt x="228" y="41"/>
                  </a:lnTo>
                  <a:lnTo>
                    <a:pt x="220" y="31"/>
                  </a:lnTo>
                  <a:lnTo>
                    <a:pt x="211" y="21"/>
                  </a:lnTo>
                  <a:lnTo>
                    <a:pt x="200" y="14"/>
                  </a:lnTo>
                  <a:lnTo>
                    <a:pt x="189" y="8"/>
                  </a:lnTo>
                  <a:lnTo>
                    <a:pt x="177" y="4"/>
                  </a:lnTo>
                  <a:lnTo>
                    <a:pt x="165" y="1"/>
                  </a:lnTo>
                  <a:lnTo>
                    <a:pt x="152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6" y="24"/>
                  </a:lnTo>
                  <a:lnTo>
                    <a:pt x="128" y="28"/>
                  </a:lnTo>
                  <a:lnTo>
                    <a:pt x="119" y="30"/>
                  </a:lnTo>
                  <a:lnTo>
                    <a:pt x="109" y="30"/>
                  </a:lnTo>
                  <a:lnTo>
                    <a:pt x="100" y="28"/>
                  </a:lnTo>
                  <a:lnTo>
                    <a:pt x="92" y="24"/>
                  </a:lnTo>
                  <a:lnTo>
                    <a:pt x="85" y="17"/>
                  </a:lnTo>
                  <a:lnTo>
                    <a:pt x="79" y="9"/>
                  </a:lnTo>
                  <a:lnTo>
                    <a:pt x="76" y="0"/>
                  </a:lnTo>
                  <a:lnTo>
                    <a:pt x="63" y="1"/>
                  </a:lnTo>
                  <a:lnTo>
                    <a:pt x="51" y="4"/>
                  </a:lnTo>
                  <a:lnTo>
                    <a:pt x="39" y="8"/>
                  </a:lnTo>
                  <a:lnTo>
                    <a:pt x="28" y="14"/>
                  </a:lnTo>
                  <a:lnTo>
                    <a:pt x="17" y="21"/>
                  </a:lnTo>
                  <a:lnTo>
                    <a:pt x="8" y="31"/>
                  </a:lnTo>
                  <a:lnTo>
                    <a:pt x="0" y="41"/>
                  </a:lnTo>
                  <a:lnTo>
                    <a:pt x="0" y="123"/>
                  </a:lnTo>
                  <a:lnTo>
                    <a:pt x="45" y="123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1143" name="Freeform 1033"/>
            <p:cNvSpPr>
              <a:spLocks/>
            </p:cNvSpPr>
            <p:nvPr/>
          </p:nvSpPr>
          <p:spPr bwMode="auto">
            <a:xfrm>
              <a:off x="4004" y="1690"/>
              <a:ext cx="171" cy="240"/>
            </a:xfrm>
            <a:custGeom>
              <a:avLst/>
              <a:gdLst>
                <a:gd name="T0" fmla="*/ 29756 w 100"/>
                <a:gd name="T1" fmla="*/ 38607 h 139"/>
                <a:gd name="T2" fmla="*/ 32107 w 100"/>
                <a:gd name="T3" fmla="*/ 35691 h 139"/>
                <a:gd name="T4" fmla="*/ 33981 w 100"/>
                <a:gd name="T5" fmla="*/ 33035 h 139"/>
                <a:gd name="T6" fmla="*/ 35529 w 100"/>
                <a:gd name="T7" fmla="*/ 29144 h 139"/>
                <a:gd name="T8" fmla="*/ 36127 w 100"/>
                <a:gd name="T9" fmla="*/ 25675 h 139"/>
                <a:gd name="T10" fmla="*/ 36476 w 100"/>
                <a:gd name="T11" fmla="*/ 21733 h 139"/>
                <a:gd name="T12" fmla="*/ 36127 w 100"/>
                <a:gd name="T13" fmla="*/ 17491 h 139"/>
                <a:gd name="T14" fmla="*/ 35007 w 100"/>
                <a:gd name="T15" fmla="*/ 12950 h 139"/>
                <a:gd name="T16" fmla="*/ 32926 w 100"/>
                <a:gd name="T17" fmla="*/ 9013 h 139"/>
                <a:gd name="T18" fmla="*/ 30782 w 100"/>
                <a:gd name="T19" fmla="*/ 5617 h 139"/>
                <a:gd name="T20" fmla="*/ 27351 w 100"/>
                <a:gd name="T21" fmla="*/ 2835 h 139"/>
                <a:gd name="T22" fmla="*/ 23771 w 100"/>
                <a:gd name="T23" fmla="*/ 1271 h 139"/>
                <a:gd name="T24" fmla="*/ 20101 w 100"/>
                <a:gd name="T25" fmla="*/ 0 h 139"/>
                <a:gd name="T26" fmla="*/ 16510 w 100"/>
                <a:gd name="T27" fmla="*/ 0 h 139"/>
                <a:gd name="T28" fmla="*/ 12887 w 100"/>
                <a:gd name="T29" fmla="*/ 1271 h 139"/>
                <a:gd name="T30" fmla="*/ 9270 w 100"/>
                <a:gd name="T31" fmla="*/ 2835 h 139"/>
                <a:gd name="T32" fmla="*/ 6276 w 100"/>
                <a:gd name="T33" fmla="*/ 5617 h 139"/>
                <a:gd name="T34" fmla="*/ 3670 w 100"/>
                <a:gd name="T35" fmla="*/ 9013 h 139"/>
                <a:gd name="T36" fmla="*/ 1549 w 100"/>
                <a:gd name="T37" fmla="*/ 12950 h 139"/>
                <a:gd name="T38" fmla="*/ 374 w 100"/>
                <a:gd name="T39" fmla="*/ 17491 h 139"/>
                <a:gd name="T40" fmla="*/ 0 w 100"/>
                <a:gd name="T41" fmla="*/ 21733 h 139"/>
                <a:gd name="T42" fmla="*/ 374 w 100"/>
                <a:gd name="T43" fmla="*/ 25675 h 139"/>
                <a:gd name="T44" fmla="*/ 1094 w 100"/>
                <a:gd name="T45" fmla="*/ 29144 h 139"/>
                <a:gd name="T46" fmla="*/ 2649 w 100"/>
                <a:gd name="T47" fmla="*/ 33035 h 139"/>
                <a:gd name="T48" fmla="*/ 4530 w 100"/>
                <a:gd name="T49" fmla="*/ 35691 h 139"/>
                <a:gd name="T50" fmla="*/ 6874 w 100"/>
                <a:gd name="T51" fmla="*/ 38607 h 139"/>
                <a:gd name="T52" fmla="*/ 4020 w 100"/>
                <a:gd name="T53" fmla="*/ 41858 h 139"/>
                <a:gd name="T54" fmla="*/ 4020 w 100"/>
                <a:gd name="T55" fmla="*/ 56488 h 139"/>
                <a:gd name="T56" fmla="*/ 32536 w 100"/>
                <a:gd name="T57" fmla="*/ 56488 h 139"/>
                <a:gd name="T58" fmla="*/ 32536 w 100"/>
                <a:gd name="T59" fmla="*/ 41858 h 139"/>
                <a:gd name="T60" fmla="*/ 29756 w 100"/>
                <a:gd name="T61" fmla="*/ 38607 h 13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9"/>
                <a:gd name="T95" fmla="*/ 100 w 100"/>
                <a:gd name="T96" fmla="*/ 139 h 13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9">
                  <a:moveTo>
                    <a:pt x="81" y="95"/>
                  </a:moveTo>
                  <a:lnTo>
                    <a:pt x="88" y="88"/>
                  </a:lnTo>
                  <a:lnTo>
                    <a:pt x="93" y="81"/>
                  </a:lnTo>
                  <a:lnTo>
                    <a:pt x="97" y="72"/>
                  </a:lnTo>
                  <a:lnTo>
                    <a:pt x="99" y="63"/>
                  </a:lnTo>
                  <a:lnTo>
                    <a:pt x="100" y="53"/>
                  </a:lnTo>
                  <a:lnTo>
                    <a:pt x="99" y="43"/>
                  </a:lnTo>
                  <a:lnTo>
                    <a:pt x="96" y="32"/>
                  </a:lnTo>
                  <a:lnTo>
                    <a:pt x="90" y="22"/>
                  </a:lnTo>
                  <a:lnTo>
                    <a:pt x="84" y="14"/>
                  </a:lnTo>
                  <a:lnTo>
                    <a:pt x="75" y="7"/>
                  </a:lnTo>
                  <a:lnTo>
                    <a:pt x="65" y="3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5" y="3"/>
                  </a:lnTo>
                  <a:lnTo>
                    <a:pt x="25" y="7"/>
                  </a:lnTo>
                  <a:lnTo>
                    <a:pt x="17" y="14"/>
                  </a:lnTo>
                  <a:lnTo>
                    <a:pt x="10" y="22"/>
                  </a:lnTo>
                  <a:lnTo>
                    <a:pt x="4" y="32"/>
                  </a:lnTo>
                  <a:lnTo>
                    <a:pt x="1" y="43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3" y="72"/>
                  </a:lnTo>
                  <a:lnTo>
                    <a:pt x="7" y="81"/>
                  </a:lnTo>
                  <a:lnTo>
                    <a:pt x="12" y="88"/>
                  </a:lnTo>
                  <a:lnTo>
                    <a:pt x="19" y="95"/>
                  </a:lnTo>
                  <a:lnTo>
                    <a:pt x="11" y="103"/>
                  </a:lnTo>
                  <a:lnTo>
                    <a:pt x="11" y="139"/>
                  </a:lnTo>
                  <a:lnTo>
                    <a:pt x="89" y="139"/>
                  </a:lnTo>
                  <a:lnTo>
                    <a:pt x="89" y="103"/>
                  </a:lnTo>
                  <a:lnTo>
                    <a:pt x="81" y="95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1144" name="Freeform 1034"/>
            <p:cNvSpPr>
              <a:spLocks/>
            </p:cNvSpPr>
            <p:nvPr/>
          </p:nvSpPr>
          <p:spPr bwMode="auto">
            <a:xfrm>
              <a:off x="3986" y="1680"/>
              <a:ext cx="170" cy="238"/>
            </a:xfrm>
            <a:custGeom>
              <a:avLst/>
              <a:gdLst>
                <a:gd name="T0" fmla="*/ 27906 w 100"/>
                <a:gd name="T1" fmla="*/ 37652 h 138"/>
                <a:gd name="T2" fmla="*/ 30304 w 100"/>
                <a:gd name="T3" fmla="*/ 35395 h 138"/>
                <a:gd name="T4" fmla="*/ 31892 w 100"/>
                <a:gd name="T5" fmla="*/ 32070 h 138"/>
                <a:gd name="T6" fmla="*/ 32875 w 100"/>
                <a:gd name="T7" fmla="*/ 28867 h 138"/>
                <a:gd name="T8" fmla="*/ 33895 w 100"/>
                <a:gd name="T9" fmla="*/ 24976 h 138"/>
                <a:gd name="T10" fmla="*/ 34279 w 100"/>
                <a:gd name="T11" fmla="*/ 21180 h 138"/>
                <a:gd name="T12" fmla="*/ 33895 w 100"/>
                <a:gd name="T13" fmla="*/ 16738 h 138"/>
                <a:gd name="T14" fmla="*/ 32657 w 100"/>
                <a:gd name="T15" fmla="*/ 12281 h 138"/>
                <a:gd name="T16" fmla="*/ 31311 w 100"/>
                <a:gd name="T17" fmla="*/ 8947 h 138"/>
                <a:gd name="T18" fmla="*/ 28482 w 100"/>
                <a:gd name="T19" fmla="*/ 5188 h 138"/>
                <a:gd name="T20" fmla="*/ 25900 w 100"/>
                <a:gd name="T21" fmla="*/ 2823 h 138"/>
                <a:gd name="T22" fmla="*/ 22409 w 100"/>
                <a:gd name="T23" fmla="*/ 735 h 138"/>
                <a:gd name="T24" fmla="*/ 18958 w 100"/>
                <a:gd name="T25" fmla="*/ 0 h 138"/>
                <a:gd name="T26" fmla="*/ 15552 w 100"/>
                <a:gd name="T27" fmla="*/ 0 h 138"/>
                <a:gd name="T28" fmla="*/ 11728 w 100"/>
                <a:gd name="T29" fmla="*/ 735 h 138"/>
                <a:gd name="T30" fmla="*/ 8662 w 100"/>
                <a:gd name="T31" fmla="*/ 2823 h 138"/>
                <a:gd name="T32" fmla="*/ 5797 w 100"/>
                <a:gd name="T33" fmla="*/ 5188 h 138"/>
                <a:gd name="T34" fmla="*/ 3101 w 100"/>
                <a:gd name="T35" fmla="*/ 8947 h 138"/>
                <a:gd name="T36" fmla="*/ 1824 w 100"/>
                <a:gd name="T37" fmla="*/ 12281 h 138"/>
                <a:gd name="T38" fmla="*/ 371 w 100"/>
                <a:gd name="T39" fmla="*/ 16738 h 138"/>
                <a:gd name="T40" fmla="*/ 0 w 100"/>
                <a:gd name="T41" fmla="*/ 21180 h 138"/>
                <a:gd name="T42" fmla="*/ 371 w 100"/>
                <a:gd name="T43" fmla="*/ 24976 h 138"/>
                <a:gd name="T44" fmla="*/ 1073 w 100"/>
                <a:gd name="T45" fmla="*/ 28867 h 138"/>
                <a:gd name="T46" fmla="*/ 2387 w 100"/>
                <a:gd name="T47" fmla="*/ 32070 h 138"/>
                <a:gd name="T48" fmla="*/ 4058 w 100"/>
                <a:gd name="T49" fmla="*/ 35395 h 138"/>
                <a:gd name="T50" fmla="*/ 6275 w 100"/>
                <a:gd name="T51" fmla="*/ 37652 h 138"/>
                <a:gd name="T52" fmla="*/ 3769 w 100"/>
                <a:gd name="T53" fmla="*/ 41398 h 138"/>
                <a:gd name="T54" fmla="*/ 3769 w 100"/>
                <a:gd name="T55" fmla="*/ 55309 h 138"/>
                <a:gd name="T56" fmla="*/ 30486 w 100"/>
                <a:gd name="T57" fmla="*/ 55309 h 138"/>
                <a:gd name="T58" fmla="*/ 30486 w 100"/>
                <a:gd name="T59" fmla="*/ 41398 h 138"/>
                <a:gd name="T60" fmla="*/ 27906 w 100"/>
                <a:gd name="T61" fmla="*/ 37652 h 1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0"/>
                <a:gd name="T94" fmla="*/ 0 h 138"/>
                <a:gd name="T95" fmla="*/ 100 w 100"/>
                <a:gd name="T96" fmla="*/ 138 h 1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0" h="138">
                  <a:moveTo>
                    <a:pt x="81" y="94"/>
                  </a:moveTo>
                  <a:lnTo>
                    <a:pt x="88" y="88"/>
                  </a:lnTo>
                  <a:lnTo>
                    <a:pt x="93" y="80"/>
                  </a:lnTo>
                  <a:lnTo>
                    <a:pt x="96" y="72"/>
                  </a:lnTo>
                  <a:lnTo>
                    <a:pt x="99" y="62"/>
                  </a:lnTo>
                  <a:lnTo>
                    <a:pt x="100" y="53"/>
                  </a:lnTo>
                  <a:lnTo>
                    <a:pt x="99" y="42"/>
                  </a:lnTo>
                  <a:lnTo>
                    <a:pt x="95" y="31"/>
                  </a:lnTo>
                  <a:lnTo>
                    <a:pt x="91" y="22"/>
                  </a:lnTo>
                  <a:lnTo>
                    <a:pt x="83" y="13"/>
                  </a:lnTo>
                  <a:lnTo>
                    <a:pt x="75" y="7"/>
                  </a:lnTo>
                  <a:lnTo>
                    <a:pt x="65" y="2"/>
                  </a:lnTo>
                  <a:lnTo>
                    <a:pt x="55" y="0"/>
                  </a:lnTo>
                  <a:lnTo>
                    <a:pt x="45" y="0"/>
                  </a:lnTo>
                  <a:lnTo>
                    <a:pt x="34" y="2"/>
                  </a:lnTo>
                  <a:lnTo>
                    <a:pt x="25" y="7"/>
                  </a:lnTo>
                  <a:lnTo>
                    <a:pt x="17" y="13"/>
                  </a:lnTo>
                  <a:lnTo>
                    <a:pt x="9" y="22"/>
                  </a:lnTo>
                  <a:lnTo>
                    <a:pt x="5" y="31"/>
                  </a:lnTo>
                  <a:lnTo>
                    <a:pt x="1" y="42"/>
                  </a:lnTo>
                  <a:lnTo>
                    <a:pt x="0" y="53"/>
                  </a:lnTo>
                  <a:lnTo>
                    <a:pt x="1" y="62"/>
                  </a:lnTo>
                  <a:lnTo>
                    <a:pt x="3" y="72"/>
                  </a:lnTo>
                  <a:lnTo>
                    <a:pt x="7" y="80"/>
                  </a:lnTo>
                  <a:lnTo>
                    <a:pt x="12" y="88"/>
                  </a:lnTo>
                  <a:lnTo>
                    <a:pt x="18" y="94"/>
                  </a:lnTo>
                  <a:lnTo>
                    <a:pt x="11" y="103"/>
                  </a:lnTo>
                  <a:lnTo>
                    <a:pt x="11" y="138"/>
                  </a:lnTo>
                  <a:lnTo>
                    <a:pt x="89" y="138"/>
                  </a:lnTo>
                  <a:lnTo>
                    <a:pt x="89" y="103"/>
                  </a:lnTo>
                  <a:lnTo>
                    <a:pt x="81" y="94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1145" name="Freeform 1035"/>
            <p:cNvSpPr>
              <a:spLocks/>
            </p:cNvSpPr>
            <p:nvPr/>
          </p:nvSpPr>
          <p:spPr bwMode="auto">
            <a:xfrm>
              <a:off x="3986" y="1680"/>
              <a:ext cx="170" cy="91"/>
            </a:xfrm>
            <a:custGeom>
              <a:avLst/>
              <a:gdLst>
                <a:gd name="T0" fmla="*/ 0 w 100"/>
                <a:gd name="T1" fmla="*/ 20233 h 53"/>
                <a:gd name="T2" fmla="*/ 3769 w 100"/>
                <a:gd name="T3" fmla="*/ 20233 h 53"/>
                <a:gd name="T4" fmla="*/ 7460 w 100"/>
                <a:gd name="T5" fmla="*/ 19879 h 53"/>
                <a:gd name="T6" fmla="*/ 10892 w 100"/>
                <a:gd name="T7" fmla="*/ 19577 h 53"/>
                <a:gd name="T8" fmla="*/ 14078 w 100"/>
                <a:gd name="T9" fmla="*/ 19189 h 53"/>
                <a:gd name="T10" fmla="*/ 16754 w 100"/>
                <a:gd name="T11" fmla="*/ 18293 h 53"/>
                <a:gd name="T12" fmla="*/ 18958 w 100"/>
                <a:gd name="T13" fmla="*/ 17685 h 53"/>
                <a:gd name="T14" fmla="*/ 20522 w 100"/>
                <a:gd name="T15" fmla="*/ 16859 h 53"/>
                <a:gd name="T16" fmla="*/ 21559 w 100"/>
                <a:gd name="T17" fmla="*/ 16088 h 53"/>
                <a:gd name="T18" fmla="*/ 21990 w 100"/>
                <a:gd name="T19" fmla="*/ 15336 h 53"/>
                <a:gd name="T20" fmla="*/ 22409 w 100"/>
                <a:gd name="T21" fmla="*/ 16444 h 53"/>
                <a:gd name="T22" fmla="*/ 23385 w 100"/>
                <a:gd name="T23" fmla="*/ 17685 h 53"/>
                <a:gd name="T24" fmla="*/ 24545 w 100"/>
                <a:gd name="T25" fmla="*/ 18293 h 53"/>
                <a:gd name="T26" fmla="*/ 26438 w 100"/>
                <a:gd name="T27" fmla="*/ 19189 h 53"/>
                <a:gd name="T28" fmla="*/ 29308 w 100"/>
                <a:gd name="T29" fmla="*/ 19577 h 53"/>
                <a:gd name="T30" fmla="*/ 31477 w 100"/>
                <a:gd name="T31" fmla="*/ 20233 h 53"/>
                <a:gd name="T32" fmla="*/ 34279 w 100"/>
                <a:gd name="T33" fmla="*/ 20233 h 53"/>
                <a:gd name="T34" fmla="*/ 34279 w 100"/>
                <a:gd name="T35" fmla="*/ 16444 h 53"/>
                <a:gd name="T36" fmla="*/ 33694 w 100"/>
                <a:gd name="T37" fmla="*/ 12652 h 53"/>
                <a:gd name="T38" fmla="*/ 32229 w 100"/>
                <a:gd name="T39" fmla="*/ 9078 h 53"/>
                <a:gd name="T40" fmla="*/ 30304 w 100"/>
                <a:gd name="T41" fmla="*/ 5999 h 53"/>
                <a:gd name="T42" fmla="*/ 27421 w 100"/>
                <a:gd name="T43" fmla="*/ 3391 h 53"/>
                <a:gd name="T44" fmla="*/ 24424 w 100"/>
                <a:gd name="T45" fmla="*/ 1580 h 53"/>
                <a:gd name="T46" fmla="*/ 20998 w 100"/>
                <a:gd name="T47" fmla="*/ 390 h 53"/>
                <a:gd name="T48" fmla="*/ 17240 w 100"/>
                <a:gd name="T49" fmla="*/ 0 h 53"/>
                <a:gd name="T50" fmla="*/ 13245 w 100"/>
                <a:gd name="T51" fmla="*/ 390 h 53"/>
                <a:gd name="T52" fmla="*/ 9855 w 100"/>
                <a:gd name="T53" fmla="*/ 1580 h 53"/>
                <a:gd name="T54" fmla="*/ 6899 w 100"/>
                <a:gd name="T55" fmla="*/ 3391 h 53"/>
                <a:gd name="T56" fmla="*/ 4058 w 100"/>
                <a:gd name="T57" fmla="*/ 5999 h 53"/>
                <a:gd name="T58" fmla="*/ 2006 w 100"/>
                <a:gd name="T59" fmla="*/ 9078 h 53"/>
                <a:gd name="T60" fmla="*/ 631 w 100"/>
                <a:gd name="T61" fmla="*/ 12652 h 53"/>
                <a:gd name="T62" fmla="*/ 0 w 100"/>
                <a:gd name="T63" fmla="*/ 16444 h 53"/>
                <a:gd name="T64" fmla="*/ 0 w 100"/>
                <a:gd name="T65" fmla="*/ 20233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53"/>
                <a:gd name="T101" fmla="*/ 100 w 100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53">
                  <a:moveTo>
                    <a:pt x="0" y="53"/>
                  </a:moveTo>
                  <a:lnTo>
                    <a:pt x="11" y="53"/>
                  </a:lnTo>
                  <a:lnTo>
                    <a:pt x="22" y="52"/>
                  </a:lnTo>
                  <a:lnTo>
                    <a:pt x="32" y="51"/>
                  </a:lnTo>
                  <a:lnTo>
                    <a:pt x="41" y="50"/>
                  </a:lnTo>
                  <a:lnTo>
                    <a:pt x="49" y="48"/>
                  </a:lnTo>
                  <a:lnTo>
                    <a:pt x="55" y="46"/>
                  </a:lnTo>
                  <a:lnTo>
                    <a:pt x="60" y="44"/>
                  </a:lnTo>
                  <a:lnTo>
                    <a:pt x="63" y="42"/>
                  </a:lnTo>
                  <a:lnTo>
                    <a:pt x="64" y="40"/>
                  </a:lnTo>
                  <a:lnTo>
                    <a:pt x="65" y="43"/>
                  </a:lnTo>
                  <a:lnTo>
                    <a:pt x="68" y="46"/>
                  </a:lnTo>
                  <a:lnTo>
                    <a:pt x="72" y="48"/>
                  </a:lnTo>
                  <a:lnTo>
                    <a:pt x="77" y="50"/>
                  </a:lnTo>
                  <a:lnTo>
                    <a:pt x="85" y="51"/>
                  </a:lnTo>
                  <a:lnTo>
                    <a:pt x="92" y="53"/>
                  </a:lnTo>
                  <a:lnTo>
                    <a:pt x="100" y="53"/>
                  </a:lnTo>
                  <a:lnTo>
                    <a:pt x="100" y="43"/>
                  </a:lnTo>
                  <a:lnTo>
                    <a:pt x="98" y="33"/>
                  </a:lnTo>
                  <a:lnTo>
                    <a:pt x="94" y="24"/>
                  </a:lnTo>
                  <a:lnTo>
                    <a:pt x="88" y="16"/>
                  </a:lnTo>
                  <a:lnTo>
                    <a:pt x="80" y="9"/>
                  </a:lnTo>
                  <a:lnTo>
                    <a:pt x="71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39" y="1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2" y="16"/>
                  </a:lnTo>
                  <a:lnTo>
                    <a:pt x="6" y="24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 w="16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1146" name="Freeform 1036"/>
            <p:cNvSpPr>
              <a:spLocks/>
            </p:cNvSpPr>
            <p:nvPr/>
          </p:nvSpPr>
          <p:spPr bwMode="auto">
            <a:xfrm>
              <a:off x="3873" y="1858"/>
              <a:ext cx="396" cy="222"/>
            </a:xfrm>
            <a:custGeom>
              <a:avLst/>
              <a:gdLst>
                <a:gd name="T0" fmla="*/ 13633 w 232"/>
                <a:gd name="T1" fmla="*/ 50549 h 129"/>
                <a:gd name="T2" fmla="*/ 83169 w 232"/>
                <a:gd name="T3" fmla="*/ 50549 h 129"/>
                <a:gd name="T4" fmla="*/ 83169 w 232"/>
                <a:gd name="T5" fmla="*/ 16860 h 129"/>
                <a:gd name="T6" fmla="*/ 80200 w 232"/>
                <a:gd name="T7" fmla="*/ 12578 h 129"/>
                <a:gd name="T8" fmla="*/ 76575 w 232"/>
                <a:gd name="T9" fmla="*/ 9164 h 129"/>
                <a:gd name="T10" fmla="*/ 73086 w 232"/>
                <a:gd name="T11" fmla="*/ 5948 h 129"/>
                <a:gd name="T12" fmla="*/ 68892 w 232"/>
                <a:gd name="T13" fmla="*/ 3167 h 129"/>
                <a:gd name="T14" fmla="*/ 64420 w 232"/>
                <a:gd name="T15" fmla="*/ 1618 h 129"/>
                <a:gd name="T16" fmla="*/ 59825 w 232"/>
                <a:gd name="T17" fmla="*/ 394 h 129"/>
                <a:gd name="T18" fmla="*/ 55648 w 232"/>
                <a:gd name="T19" fmla="*/ 0 h 129"/>
                <a:gd name="T20" fmla="*/ 54112 w 232"/>
                <a:gd name="T21" fmla="*/ 3456 h 129"/>
                <a:gd name="T22" fmla="*/ 52262 w 232"/>
                <a:gd name="T23" fmla="*/ 6619 h 129"/>
                <a:gd name="T24" fmla="*/ 50159 w 232"/>
                <a:gd name="T25" fmla="*/ 9164 h 129"/>
                <a:gd name="T26" fmla="*/ 47612 w 232"/>
                <a:gd name="T27" fmla="*/ 10988 h 129"/>
                <a:gd name="T28" fmla="*/ 44538 w 232"/>
                <a:gd name="T29" fmla="*/ 12081 h 129"/>
                <a:gd name="T30" fmla="*/ 41570 w 232"/>
                <a:gd name="T31" fmla="*/ 13007 h 129"/>
                <a:gd name="T32" fmla="*/ 38630 w 232"/>
                <a:gd name="T33" fmla="*/ 12081 h 129"/>
                <a:gd name="T34" fmla="*/ 35462 w 232"/>
                <a:gd name="T35" fmla="*/ 10988 h 129"/>
                <a:gd name="T36" fmla="*/ 32602 w 232"/>
                <a:gd name="T37" fmla="*/ 9164 h 129"/>
                <a:gd name="T38" fmla="*/ 30862 w 232"/>
                <a:gd name="T39" fmla="*/ 6619 h 129"/>
                <a:gd name="T40" fmla="*/ 29039 w 232"/>
                <a:gd name="T41" fmla="*/ 3456 h 129"/>
                <a:gd name="T42" fmla="*/ 27527 w 232"/>
                <a:gd name="T43" fmla="*/ 0 h 129"/>
                <a:gd name="T44" fmla="*/ 23270 w 232"/>
                <a:gd name="T45" fmla="*/ 394 h 129"/>
                <a:gd name="T46" fmla="*/ 18650 w 232"/>
                <a:gd name="T47" fmla="*/ 1618 h 129"/>
                <a:gd name="T48" fmla="*/ 14268 w 232"/>
                <a:gd name="T49" fmla="*/ 3167 h 129"/>
                <a:gd name="T50" fmla="*/ 10086 w 232"/>
                <a:gd name="T51" fmla="*/ 5948 h 129"/>
                <a:gd name="T52" fmla="*/ 6128 w 232"/>
                <a:gd name="T53" fmla="*/ 9164 h 129"/>
                <a:gd name="T54" fmla="*/ 2943 w 232"/>
                <a:gd name="T55" fmla="*/ 12578 h 129"/>
                <a:gd name="T56" fmla="*/ 0 w 232"/>
                <a:gd name="T57" fmla="*/ 16860 h 129"/>
                <a:gd name="T58" fmla="*/ 0 w 232"/>
                <a:gd name="T59" fmla="*/ 50549 h 129"/>
                <a:gd name="T60" fmla="*/ 13633 w 232"/>
                <a:gd name="T61" fmla="*/ 5054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1147" name="Line 1037"/>
            <p:cNvSpPr>
              <a:spLocks noChangeShapeType="1"/>
            </p:cNvSpPr>
            <p:nvPr/>
          </p:nvSpPr>
          <p:spPr bwMode="auto">
            <a:xfrm>
              <a:off x="3952" y="2006"/>
              <a:ext cx="1" cy="7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1148" name="Line 1038"/>
            <p:cNvSpPr>
              <a:spLocks noChangeShapeType="1"/>
            </p:cNvSpPr>
            <p:nvPr/>
          </p:nvSpPr>
          <p:spPr bwMode="auto">
            <a:xfrm flipV="1">
              <a:off x="4191" y="2006"/>
              <a:ext cx="1" cy="7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1149" name="Freeform 1039"/>
            <p:cNvSpPr>
              <a:spLocks/>
            </p:cNvSpPr>
            <p:nvPr/>
          </p:nvSpPr>
          <p:spPr bwMode="auto">
            <a:xfrm>
              <a:off x="3873" y="1858"/>
              <a:ext cx="396" cy="222"/>
            </a:xfrm>
            <a:custGeom>
              <a:avLst/>
              <a:gdLst>
                <a:gd name="T0" fmla="*/ 13633 w 232"/>
                <a:gd name="T1" fmla="*/ 50549 h 129"/>
                <a:gd name="T2" fmla="*/ 83169 w 232"/>
                <a:gd name="T3" fmla="*/ 50549 h 129"/>
                <a:gd name="T4" fmla="*/ 83169 w 232"/>
                <a:gd name="T5" fmla="*/ 16860 h 129"/>
                <a:gd name="T6" fmla="*/ 80200 w 232"/>
                <a:gd name="T7" fmla="*/ 12578 h 129"/>
                <a:gd name="T8" fmla="*/ 76575 w 232"/>
                <a:gd name="T9" fmla="*/ 9164 h 129"/>
                <a:gd name="T10" fmla="*/ 73086 w 232"/>
                <a:gd name="T11" fmla="*/ 5948 h 129"/>
                <a:gd name="T12" fmla="*/ 68892 w 232"/>
                <a:gd name="T13" fmla="*/ 3167 h 129"/>
                <a:gd name="T14" fmla="*/ 64420 w 232"/>
                <a:gd name="T15" fmla="*/ 1618 h 129"/>
                <a:gd name="T16" fmla="*/ 59825 w 232"/>
                <a:gd name="T17" fmla="*/ 394 h 129"/>
                <a:gd name="T18" fmla="*/ 55648 w 232"/>
                <a:gd name="T19" fmla="*/ 0 h 129"/>
                <a:gd name="T20" fmla="*/ 54112 w 232"/>
                <a:gd name="T21" fmla="*/ 3456 h 129"/>
                <a:gd name="T22" fmla="*/ 52262 w 232"/>
                <a:gd name="T23" fmla="*/ 6619 h 129"/>
                <a:gd name="T24" fmla="*/ 50159 w 232"/>
                <a:gd name="T25" fmla="*/ 9164 h 129"/>
                <a:gd name="T26" fmla="*/ 47612 w 232"/>
                <a:gd name="T27" fmla="*/ 10988 h 129"/>
                <a:gd name="T28" fmla="*/ 44538 w 232"/>
                <a:gd name="T29" fmla="*/ 12081 h 129"/>
                <a:gd name="T30" fmla="*/ 41570 w 232"/>
                <a:gd name="T31" fmla="*/ 13007 h 129"/>
                <a:gd name="T32" fmla="*/ 38630 w 232"/>
                <a:gd name="T33" fmla="*/ 12081 h 129"/>
                <a:gd name="T34" fmla="*/ 35462 w 232"/>
                <a:gd name="T35" fmla="*/ 10988 h 129"/>
                <a:gd name="T36" fmla="*/ 32602 w 232"/>
                <a:gd name="T37" fmla="*/ 9164 h 129"/>
                <a:gd name="T38" fmla="*/ 30862 w 232"/>
                <a:gd name="T39" fmla="*/ 6619 h 129"/>
                <a:gd name="T40" fmla="*/ 29039 w 232"/>
                <a:gd name="T41" fmla="*/ 3456 h 129"/>
                <a:gd name="T42" fmla="*/ 27527 w 232"/>
                <a:gd name="T43" fmla="*/ 0 h 129"/>
                <a:gd name="T44" fmla="*/ 23270 w 232"/>
                <a:gd name="T45" fmla="*/ 394 h 129"/>
                <a:gd name="T46" fmla="*/ 18650 w 232"/>
                <a:gd name="T47" fmla="*/ 1618 h 129"/>
                <a:gd name="T48" fmla="*/ 14268 w 232"/>
                <a:gd name="T49" fmla="*/ 3167 h 129"/>
                <a:gd name="T50" fmla="*/ 10086 w 232"/>
                <a:gd name="T51" fmla="*/ 5948 h 129"/>
                <a:gd name="T52" fmla="*/ 6128 w 232"/>
                <a:gd name="T53" fmla="*/ 9164 h 129"/>
                <a:gd name="T54" fmla="*/ 2943 w 232"/>
                <a:gd name="T55" fmla="*/ 12578 h 129"/>
                <a:gd name="T56" fmla="*/ 0 w 232"/>
                <a:gd name="T57" fmla="*/ 16860 h 129"/>
                <a:gd name="T58" fmla="*/ 0 w 232"/>
                <a:gd name="T59" fmla="*/ 50549 h 129"/>
                <a:gd name="T60" fmla="*/ 13633 w 232"/>
                <a:gd name="T61" fmla="*/ 50549 h 1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32"/>
                <a:gd name="T94" fmla="*/ 0 h 129"/>
                <a:gd name="T95" fmla="*/ 232 w 232"/>
                <a:gd name="T96" fmla="*/ 129 h 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32" h="129">
                  <a:moveTo>
                    <a:pt x="38" y="129"/>
                  </a:moveTo>
                  <a:lnTo>
                    <a:pt x="232" y="129"/>
                  </a:lnTo>
                  <a:lnTo>
                    <a:pt x="232" y="43"/>
                  </a:lnTo>
                  <a:lnTo>
                    <a:pt x="224" y="32"/>
                  </a:lnTo>
                  <a:lnTo>
                    <a:pt x="214" y="23"/>
                  </a:lnTo>
                  <a:lnTo>
                    <a:pt x="204" y="15"/>
                  </a:lnTo>
                  <a:lnTo>
                    <a:pt x="192" y="8"/>
                  </a:lnTo>
                  <a:lnTo>
                    <a:pt x="180" y="4"/>
                  </a:lnTo>
                  <a:lnTo>
                    <a:pt x="167" y="1"/>
                  </a:lnTo>
                  <a:lnTo>
                    <a:pt x="155" y="0"/>
                  </a:lnTo>
                  <a:lnTo>
                    <a:pt x="151" y="9"/>
                  </a:lnTo>
                  <a:lnTo>
                    <a:pt x="146" y="17"/>
                  </a:lnTo>
                  <a:lnTo>
                    <a:pt x="140" y="23"/>
                  </a:lnTo>
                  <a:lnTo>
                    <a:pt x="133" y="28"/>
                  </a:lnTo>
                  <a:lnTo>
                    <a:pt x="124" y="31"/>
                  </a:lnTo>
                  <a:lnTo>
                    <a:pt x="116" y="33"/>
                  </a:lnTo>
                  <a:lnTo>
                    <a:pt x="108" y="31"/>
                  </a:lnTo>
                  <a:lnTo>
                    <a:pt x="99" y="28"/>
                  </a:lnTo>
                  <a:lnTo>
                    <a:pt x="91" y="23"/>
                  </a:lnTo>
                  <a:lnTo>
                    <a:pt x="86" y="17"/>
                  </a:lnTo>
                  <a:lnTo>
                    <a:pt x="81" y="9"/>
                  </a:lnTo>
                  <a:lnTo>
                    <a:pt x="77" y="0"/>
                  </a:lnTo>
                  <a:lnTo>
                    <a:pt x="65" y="1"/>
                  </a:lnTo>
                  <a:lnTo>
                    <a:pt x="52" y="4"/>
                  </a:lnTo>
                  <a:lnTo>
                    <a:pt x="40" y="8"/>
                  </a:lnTo>
                  <a:lnTo>
                    <a:pt x="28" y="15"/>
                  </a:lnTo>
                  <a:lnTo>
                    <a:pt x="17" y="23"/>
                  </a:lnTo>
                  <a:lnTo>
                    <a:pt x="8" y="32"/>
                  </a:lnTo>
                  <a:lnTo>
                    <a:pt x="0" y="43"/>
                  </a:lnTo>
                  <a:lnTo>
                    <a:pt x="0" y="129"/>
                  </a:lnTo>
                  <a:lnTo>
                    <a:pt x="38" y="129"/>
                  </a:lnTo>
                </a:path>
              </a:pathLst>
            </a:custGeom>
            <a:solidFill>
              <a:srgbClr val="0000FF">
                <a:alpha val="34901"/>
              </a:srgbClr>
            </a:solidFill>
            <a:ln w="165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>
                <a:latin typeface="Calibri" pitchFamily="34" charset="0"/>
              </a:endParaRPr>
            </a:p>
          </p:txBody>
        </p:sp>
      </p:grpSp>
      <p:sp>
        <p:nvSpPr>
          <p:cNvPr id="261128" name="Freeform 1040"/>
          <p:cNvSpPr>
            <a:spLocks/>
          </p:cNvSpPr>
          <p:nvPr/>
        </p:nvSpPr>
        <p:spPr bwMode="auto">
          <a:xfrm>
            <a:off x="7588250" y="2933700"/>
            <a:ext cx="617538" cy="336550"/>
          </a:xfrm>
          <a:custGeom>
            <a:avLst/>
            <a:gdLst>
              <a:gd name="T0" fmla="*/ 2147483647 w 228"/>
              <a:gd name="T1" fmla="*/ 2147483647 h 123"/>
              <a:gd name="T2" fmla="*/ 2147483647 w 228"/>
              <a:gd name="T3" fmla="*/ 2147483647 h 123"/>
              <a:gd name="T4" fmla="*/ 2147483647 w 228"/>
              <a:gd name="T5" fmla="*/ 2147483647 h 123"/>
              <a:gd name="T6" fmla="*/ 2147483647 w 228"/>
              <a:gd name="T7" fmla="*/ 2147483647 h 123"/>
              <a:gd name="T8" fmla="*/ 2147483647 w 228"/>
              <a:gd name="T9" fmla="*/ 2147483647 h 123"/>
              <a:gd name="T10" fmla="*/ 2147483647 w 228"/>
              <a:gd name="T11" fmla="*/ 2147483647 h 123"/>
              <a:gd name="T12" fmla="*/ 2147483647 w 228"/>
              <a:gd name="T13" fmla="*/ 2147483647 h 123"/>
              <a:gd name="T14" fmla="*/ 2147483647 w 228"/>
              <a:gd name="T15" fmla="*/ 2147483647 h 123"/>
              <a:gd name="T16" fmla="*/ 2147483647 w 228"/>
              <a:gd name="T17" fmla="*/ 2147483647 h 123"/>
              <a:gd name="T18" fmla="*/ 2147483647 w 228"/>
              <a:gd name="T19" fmla="*/ 0 h 123"/>
              <a:gd name="T20" fmla="*/ 2147483647 w 228"/>
              <a:gd name="T21" fmla="*/ 2147483647 h 123"/>
              <a:gd name="T22" fmla="*/ 2147483647 w 228"/>
              <a:gd name="T23" fmla="*/ 2147483647 h 123"/>
              <a:gd name="T24" fmla="*/ 2147483647 w 228"/>
              <a:gd name="T25" fmla="*/ 2147483647 h 123"/>
              <a:gd name="T26" fmla="*/ 2147483647 w 228"/>
              <a:gd name="T27" fmla="*/ 2147483647 h 123"/>
              <a:gd name="T28" fmla="*/ 2147483647 w 228"/>
              <a:gd name="T29" fmla="*/ 2147483647 h 123"/>
              <a:gd name="T30" fmla="*/ 2147483647 w 228"/>
              <a:gd name="T31" fmla="*/ 2147483647 h 123"/>
              <a:gd name="T32" fmla="*/ 2147483647 w 228"/>
              <a:gd name="T33" fmla="*/ 2147483647 h 123"/>
              <a:gd name="T34" fmla="*/ 2147483647 w 228"/>
              <a:gd name="T35" fmla="*/ 2147483647 h 123"/>
              <a:gd name="T36" fmla="*/ 2147483647 w 228"/>
              <a:gd name="T37" fmla="*/ 2147483647 h 123"/>
              <a:gd name="T38" fmla="*/ 2147483647 w 228"/>
              <a:gd name="T39" fmla="*/ 2147483647 h 123"/>
              <a:gd name="T40" fmla="*/ 2147483647 w 228"/>
              <a:gd name="T41" fmla="*/ 0 h 123"/>
              <a:gd name="T42" fmla="*/ 2147483647 w 228"/>
              <a:gd name="T43" fmla="*/ 2147483647 h 123"/>
              <a:gd name="T44" fmla="*/ 2147483647 w 228"/>
              <a:gd name="T45" fmla="*/ 2147483647 h 123"/>
              <a:gd name="T46" fmla="*/ 2147483647 w 228"/>
              <a:gd name="T47" fmla="*/ 2147483647 h 123"/>
              <a:gd name="T48" fmla="*/ 2147483647 w 228"/>
              <a:gd name="T49" fmla="*/ 2147483647 h 123"/>
              <a:gd name="T50" fmla="*/ 2147483647 w 228"/>
              <a:gd name="T51" fmla="*/ 2147483647 h 123"/>
              <a:gd name="T52" fmla="*/ 2147483647 w 228"/>
              <a:gd name="T53" fmla="*/ 2147483647 h 123"/>
              <a:gd name="T54" fmla="*/ 0 w 228"/>
              <a:gd name="T55" fmla="*/ 2147483647 h 123"/>
              <a:gd name="T56" fmla="*/ 0 w 228"/>
              <a:gd name="T57" fmla="*/ 2147483647 h 123"/>
              <a:gd name="T58" fmla="*/ 2147483647 w 228"/>
              <a:gd name="T59" fmla="*/ 2147483647 h 123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228"/>
              <a:gd name="T91" fmla="*/ 0 h 123"/>
              <a:gd name="T92" fmla="*/ 228 w 228"/>
              <a:gd name="T93" fmla="*/ 123 h 123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228" h="123">
                <a:moveTo>
                  <a:pt x="45" y="123"/>
                </a:moveTo>
                <a:lnTo>
                  <a:pt x="228" y="123"/>
                </a:lnTo>
                <a:lnTo>
                  <a:pt x="228" y="41"/>
                </a:lnTo>
                <a:lnTo>
                  <a:pt x="220" y="31"/>
                </a:lnTo>
                <a:lnTo>
                  <a:pt x="211" y="21"/>
                </a:lnTo>
                <a:lnTo>
                  <a:pt x="200" y="14"/>
                </a:lnTo>
                <a:lnTo>
                  <a:pt x="189" y="8"/>
                </a:lnTo>
                <a:lnTo>
                  <a:pt x="177" y="4"/>
                </a:lnTo>
                <a:lnTo>
                  <a:pt x="165" y="1"/>
                </a:lnTo>
                <a:lnTo>
                  <a:pt x="152" y="0"/>
                </a:lnTo>
                <a:lnTo>
                  <a:pt x="149" y="9"/>
                </a:lnTo>
                <a:lnTo>
                  <a:pt x="143" y="17"/>
                </a:lnTo>
                <a:lnTo>
                  <a:pt x="136" y="24"/>
                </a:lnTo>
                <a:lnTo>
                  <a:pt x="128" y="28"/>
                </a:lnTo>
                <a:lnTo>
                  <a:pt x="119" y="30"/>
                </a:lnTo>
                <a:lnTo>
                  <a:pt x="109" y="30"/>
                </a:lnTo>
                <a:lnTo>
                  <a:pt x="100" y="28"/>
                </a:lnTo>
                <a:lnTo>
                  <a:pt x="92" y="24"/>
                </a:lnTo>
                <a:lnTo>
                  <a:pt x="85" y="17"/>
                </a:lnTo>
                <a:lnTo>
                  <a:pt x="79" y="9"/>
                </a:lnTo>
                <a:lnTo>
                  <a:pt x="76" y="0"/>
                </a:lnTo>
                <a:lnTo>
                  <a:pt x="63" y="1"/>
                </a:lnTo>
                <a:lnTo>
                  <a:pt x="51" y="4"/>
                </a:lnTo>
                <a:lnTo>
                  <a:pt x="39" y="8"/>
                </a:lnTo>
                <a:lnTo>
                  <a:pt x="28" y="14"/>
                </a:lnTo>
                <a:lnTo>
                  <a:pt x="17" y="21"/>
                </a:lnTo>
                <a:lnTo>
                  <a:pt x="8" y="31"/>
                </a:lnTo>
                <a:lnTo>
                  <a:pt x="0" y="41"/>
                </a:lnTo>
                <a:lnTo>
                  <a:pt x="0" y="123"/>
                </a:lnTo>
                <a:lnTo>
                  <a:pt x="45" y="123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29" name="Freeform 1041"/>
          <p:cNvSpPr>
            <a:spLocks/>
          </p:cNvSpPr>
          <p:nvPr/>
        </p:nvSpPr>
        <p:spPr bwMode="auto">
          <a:xfrm>
            <a:off x="7766050" y="2632075"/>
            <a:ext cx="271463" cy="381000"/>
          </a:xfrm>
          <a:custGeom>
            <a:avLst/>
            <a:gdLst>
              <a:gd name="T0" fmla="*/ 2147483647 w 100"/>
              <a:gd name="T1" fmla="*/ 2147483647 h 139"/>
              <a:gd name="T2" fmla="*/ 2147483647 w 100"/>
              <a:gd name="T3" fmla="*/ 2147483647 h 139"/>
              <a:gd name="T4" fmla="*/ 2147483647 w 100"/>
              <a:gd name="T5" fmla="*/ 2147483647 h 139"/>
              <a:gd name="T6" fmla="*/ 2147483647 w 100"/>
              <a:gd name="T7" fmla="*/ 2147483647 h 139"/>
              <a:gd name="T8" fmla="*/ 2147483647 w 100"/>
              <a:gd name="T9" fmla="*/ 2147483647 h 139"/>
              <a:gd name="T10" fmla="*/ 2147483647 w 100"/>
              <a:gd name="T11" fmla="*/ 2147483647 h 139"/>
              <a:gd name="T12" fmla="*/ 2147483647 w 100"/>
              <a:gd name="T13" fmla="*/ 2147483647 h 139"/>
              <a:gd name="T14" fmla="*/ 2147483647 w 100"/>
              <a:gd name="T15" fmla="*/ 2147483647 h 139"/>
              <a:gd name="T16" fmla="*/ 2147483647 w 100"/>
              <a:gd name="T17" fmla="*/ 2147483647 h 139"/>
              <a:gd name="T18" fmla="*/ 2147483647 w 100"/>
              <a:gd name="T19" fmla="*/ 2147483647 h 139"/>
              <a:gd name="T20" fmla="*/ 2147483647 w 100"/>
              <a:gd name="T21" fmla="*/ 2147483647 h 139"/>
              <a:gd name="T22" fmla="*/ 2147483647 w 100"/>
              <a:gd name="T23" fmla="*/ 2147483647 h 139"/>
              <a:gd name="T24" fmla="*/ 2147483647 w 100"/>
              <a:gd name="T25" fmla="*/ 0 h 139"/>
              <a:gd name="T26" fmla="*/ 2147483647 w 100"/>
              <a:gd name="T27" fmla="*/ 0 h 139"/>
              <a:gd name="T28" fmla="*/ 2147483647 w 100"/>
              <a:gd name="T29" fmla="*/ 2147483647 h 139"/>
              <a:gd name="T30" fmla="*/ 2147483647 w 100"/>
              <a:gd name="T31" fmla="*/ 2147483647 h 139"/>
              <a:gd name="T32" fmla="*/ 2147483647 w 100"/>
              <a:gd name="T33" fmla="*/ 2147483647 h 139"/>
              <a:gd name="T34" fmla="*/ 2147483647 w 100"/>
              <a:gd name="T35" fmla="*/ 2147483647 h 139"/>
              <a:gd name="T36" fmla="*/ 2147483647 w 100"/>
              <a:gd name="T37" fmla="*/ 2147483647 h 139"/>
              <a:gd name="T38" fmla="*/ 2147483647 w 100"/>
              <a:gd name="T39" fmla="*/ 2147483647 h 139"/>
              <a:gd name="T40" fmla="*/ 0 w 100"/>
              <a:gd name="T41" fmla="*/ 2147483647 h 139"/>
              <a:gd name="T42" fmla="*/ 2147483647 w 100"/>
              <a:gd name="T43" fmla="*/ 2147483647 h 139"/>
              <a:gd name="T44" fmla="*/ 2147483647 w 100"/>
              <a:gd name="T45" fmla="*/ 2147483647 h 139"/>
              <a:gd name="T46" fmla="*/ 2147483647 w 100"/>
              <a:gd name="T47" fmla="*/ 2147483647 h 139"/>
              <a:gd name="T48" fmla="*/ 2147483647 w 100"/>
              <a:gd name="T49" fmla="*/ 2147483647 h 139"/>
              <a:gd name="T50" fmla="*/ 2147483647 w 100"/>
              <a:gd name="T51" fmla="*/ 2147483647 h 139"/>
              <a:gd name="T52" fmla="*/ 2147483647 w 100"/>
              <a:gd name="T53" fmla="*/ 2147483647 h 139"/>
              <a:gd name="T54" fmla="*/ 2147483647 w 100"/>
              <a:gd name="T55" fmla="*/ 2147483647 h 139"/>
              <a:gd name="T56" fmla="*/ 2147483647 w 100"/>
              <a:gd name="T57" fmla="*/ 2147483647 h 139"/>
              <a:gd name="T58" fmla="*/ 2147483647 w 100"/>
              <a:gd name="T59" fmla="*/ 2147483647 h 139"/>
              <a:gd name="T60" fmla="*/ 2147483647 w 100"/>
              <a:gd name="T61" fmla="*/ 2147483647 h 13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00"/>
              <a:gd name="T94" fmla="*/ 0 h 139"/>
              <a:gd name="T95" fmla="*/ 100 w 100"/>
              <a:gd name="T96" fmla="*/ 139 h 13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00" h="139">
                <a:moveTo>
                  <a:pt x="81" y="95"/>
                </a:moveTo>
                <a:lnTo>
                  <a:pt x="88" y="88"/>
                </a:lnTo>
                <a:lnTo>
                  <a:pt x="93" y="81"/>
                </a:lnTo>
                <a:lnTo>
                  <a:pt x="97" y="72"/>
                </a:lnTo>
                <a:lnTo>
                  <a:pt x="99" y="63"/>
                </a:lnTo>
                <a:lnTo>
                  <a:pt x="100" y="53"/>
                </a:lnTo>
                <a:lnTo>
                  <a:pt x="99" y="43"/>
                </a:lnTo>
                <a:lnTo>
                  <a:pt x="96" y="32"/>
                </a:lnTo>
                <a:lnTo>
                  <a:pt x="90" y="22"/>
                </a:lnTo>
                <a:lnTo>
                  <a:pt x="84" y="14"/>
                </a:lnTo>
                <a:lnTo>
                  <a:pt x="75" y="7"/>
                </a:lnTo>
                <a:lnTo>
                  <a:pt x="65" y="3"/>
                </a:lnTo>
                <a:lnTo>
                  <a:pt x="55" y="0"/>
                </a:lnTo>
                <a:lnTo>
                  <a:pt x="45" y="0"/>
                </a:lnTo>
                <a:lnTo>
                  <a:pt x="35" y="3"/>
                </a:lnTo>
                <a:lnTo>
                  <a:pt x="25" y="7"/>
                </a:lnTo>
                <a:lnTo>
                  <a:pt x="17" y="14"/>
                </a:lnTo>
                <a:lnTo>
                  <a:pt x="10" y="22"/>
                </a:lnTo>
                <a:lnTo>
                  <a:pt x="4" y="32"/>
                </a:lnTo>
                <a:lnTo>
                  <a:pt x="1" y="43"/>
                </a:lnTo>
                <a:lnTo>
                  <a:pt x="0" y="53"/>
                </a:lnTo>
                <a:lnTo>
                  <a:pt x="1" y="63"/>
                </a:lnTo>
                <a:lnTo>
                  <a:pt x="3" y="72"/>
                </a:lnTo>
                <a:lnTo>
                  <a:pt x="7" y="81"/>
                </a:lnTo>
                <a:lnTo>
                  <a:pt x="12" y="88"/>
                </a:lnTo>
                <a:lnTo>
                  <a:pt x="19" y="95"/>
                </a:lnTo>
                <a:lnTo>
                  <a:pt x="11" y="103"/>
                </a:lnTo>
                <a:lnTo>
                  <a:pt x="11" y="139"/>
                </a:lnTo>
                <a:lnTo>
                  <a:pt x="89" y="139"/>
                </a:lnTo>
                <a:lnTo>
                  <a:pt x="89" y="103"/>
                </a:lnTo>
                <a:lnTo>
                  <a:pt x="81" y="95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0" name="Freeform 1042"/>
          <p:cNvSpPr>
            <a:spLocks/>
          </p:cNvSpPr>
          <p:nvPr/>
        </p:nvSpPr>
        <p:spPr bwMode="auto">
          <a:xfrm>
            <a:off x="7750175" y="2616200"/>
            <a:ext cx="269875" cy="377825"/>
          </a:xfrm>
          <a:custGeom>
            <a:avLst/>
            <a:gdLst>
              <a:gd name="T0" fmla="*/ 2147483647 w 100"/>
              <a:gd name="T1" fmla="*/ 2147483647 h 138"/>
              <a:gd name="T2" fmla="*/ 2147483647 w 100"/>
              <a:gd name="T3" fmla="*/ 2147483647 h 138"/>
              <a:gd name="T4" fmla="*/ 2147483647 w 100"/>
              <a:gd name="T5" fmla="*/ 2147483647 h 138"/>
              <a:gd name="T6" fmla="*/ 2147483647 w 100"/>
              <a:gd name="T7" fmla="*/ 2147483647 h 138"/>
              <a:gd name="T8" fmla="*/ 2147483647 w 100"/>
              <a:gd name="T9" fmla="*/ 2147483647 h 138"/>
              <a:gd name="T10" fmla="*/ 2147483647 w 100"/>
              <a:gd name="T11" fmla="*/ 2147483647 h 138"/>
              <a:gd name="T12" fmla="*/ 2147483647 w 100"/>
              <a:gd name="T13" fmla="*/ 2147483647 h 138"/>
              <a:gd name="T14" fmla="*/ 2147483647 w 100"/>
              <a:gd name="T15" fmla="*/ 2147483647 h 138"/>
              <a:gd name="T16" fmla="*/ 2147483647 w 100"/>
              <a:gd name="T17" fmla="*/ 2147483647 h 138"/>
              <a:gd name="T18" fmla="*/ 2147483647 w 100"/>
              <a:gd name="T19" fmla="*/ 2147483647 h 138"/>
              <a:gd name="T20" fmla="*/ 2147483647 w 100"/>
              <a:gd name="T21" fmla="*/ 2147483647 h 138"/>
              <a:gd name="T22" fmla="*/ 2147483647 w 100"/>
              <a:gd name="T23" fmla="*/ 2147483647 h 138"/>
              <a:gd name="T24" fmla="*/ 2147483647 w 100"/>
              <a:gd name="T25" fmla="*/ 0 h 138"/>
              <a:gd name="T26" fmla="*/ 2147483647 w 100"/>
              <a:gd name="T27" fmla="*/ 0 h 138"/>
              <a:gd name="T28" fmla="*/ 2147483647 w 100"/>
              <a:gd name="T29" fmla="*/ 2147483647 h 138"/>
              <a:gd name="T30" fmla="*/ 2147483647 w 100"/>
              <a:gd name="T31" fmla="*/ 2147483647 h 138"/>
              <a:gd name="T32" fmla="*/ 2147483647 w 100"/>
              <a:gd name="T33" fmla="*/ 2147483647 h 138"/>
              <a:gd name="T34" fmla="*/ 2147483647 w 100"/>
              <a:gd name="T35" fmla="*/ 2147483647 h 138"/>
              <a:gd name="T36" fmla="*/ 2147483647 w 100"/>
              <a:gd name="T37" fmla="*/ 2147483647 h 138"/>
              <a:gd name="T38" fmla="*/ 2147483647 w 100"/>
              <a:gd name="T39" fmla="*/ 2147483647 h 138"/>
              <a:gd name="T40" fmla="*/ 0 w 100"/>
              <a:gd name="T41" fmla="*/ 2147483647 h 138"/>
              <a:gd name="T42" fmla="*/ 2147483647 w 100"/>
              <a:gd name="T43" fmla="*/ 2147483647 h 138"/>
              <a:gd name="T44" fmla="*/ 2147483647 w 100"/>
              <a:gd name="T45" fmla="*/ 2147483647 h 138"/>
              <a:gd name="T46" fmla="*/ 2147483647 w 100"/>
              <a:gd name="T47" fmla="*/ 2147483647 h 138"/>
              <a:gd name="T48" fmla="*/ 2147483647 w 100"/>
              <a:gd name="T49" fmla="*/ 2147483647 h 138"/>
              <a:gd name="T50" fmla="*/ 2147483647 w 100"/>
              <a:gd name="T51" fmla="*/ 2147483647 h 138"/>
              <a:gd name="T52" fmla="*/ 2147483647 w 100"/>
              <a:gd name="T53" fmla="*/ 2147483647 h 138"/>
              <a:gd name="T54" fmla="*/ 2147483647 w 100"/>
              <a:gd name="T55" fmla="*/ 2147483647 h 138"/>
              <a:gd name="T56" fmla="*/ 2147483647 w 100"/>
              <a:gd name="T57" fmla="*/ 2147483647 h 138"/>
              <a:gd name="T58" fmla="*/ 2147483647 w 100"/>
              <a:gd name="T59" fmla="*/ 2147483647 h 138"/>
              <a:gd name="T60" fmla="*/ 2147483647 w 100"/>
              <a:gd name="T61" fmla="*/ 2147483647 h 1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00"/>
              <a:gd name="T94" fmla="*/ 0 h 138"/>
              <a:gd name="T95" fmla="*/ 100 w 100"/>
              <a:gd name="T96" fmla="*/ 138 h 1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00" h="138">
                <a:moveTo>
                  <a:pt x="81" y="94"/>
                </a:moveTo>
                <a:lnTo>
                  <a:pt x="88" y="88"/>
                </a:lnTo>
                <a:lnTo>
                  <a:pt x="93" y="80"/>
                </a:lnTo>
                <a:lnTo>
                  <a:pt x="96" y="72"/>
                </a:lnTo>
                <a:lnTo>
                  <a:pt x="99" y="62"/>
                </a:lnTo>
                <a:lnTo>
                  <a:pt x="100" y="53"/>
                </a:lnTo>
                <a:lnTo>
                  <a:pt x="99" y="42"/>
                </a:lnTo>
                <a:lnTo>
                  <a:pt x="95" y="31"/>
                </a:lnTo>
                <a:lnTo>
                  <a:pt x="91" y="22"/>
                </a:lnTo>
                <a:lnTo>
                  <a:pt x="83" y="13"/>
                </a:lnTo>
                <a:lnTo>
                  <a:pt x="75" y="7"/>
                </a:lnTo>
                <a:lnTo>
                  <a:pt x="65" y="2"/>
                </a:lnTo>
                <a:lnTo>
                  <a:pt x="55" y="0"/>
                </a:lnTo>
                <a:lnTo>
                  <a:pt x="45" y="0"/>
                </a:lnTo>
                <a:lnTo>
                  <a:pt x="34" y="2"/>
                </a:lnTo>
                <a:lnTo>
                  <a:pt x="25" y="7"/>
                </a:lnTo>
                <a:lnTo>
                  <a:pt x="17" y="13"/>
                </a:lnTo>
                <a:lnTo>
                  <a:pt x="9" y="22"/>
                </a:lnTo>
                <a:lnTo>
                  <a:pt x="5" y="31"/>
                </a:lnTo>
                <a:lnTo>
                  <a:pt x="1" y="42"/>
                </a:lnTo>
                <a:lnTo>
                  <a:pt x="0" y="53"/>
                </a:lnTo>
                <a:lnTo>
                  <a:pt x="1" y="62"/>
                </a:lnTo>
                <a:lnTo>
                  <a:pt x="3" y="72"/>
                </a:lnTo>
                <a:lnTo>
                  <a:pt x="7" y="80"/>
                </a:lnTo>
                <a:lnTo>
                  <a:pt x="12" y="88"/>
                </a:lnTo>
                <a:lnTo>
                  <a:pt x="18" y="94"/>
                </a:lnTo>
                <a:lnTo>
                  <a:pt x="11" y="103"/>
                </a:lnTo>
                <a:lnTo>
                  <a:pt x="11" y="138"/>
                </a:lnTo>
                <a:lnTo>
                  <a:pt x="89" y="138"/>
                </a:lnTo>
                <a:lnTo>
                  <a:pt x="89" y="103"/>
                </a:lnTo>
                <a:lnTo>
                  <a:pt x="81" y="94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1" name="Freeform 1043"/>
          <p:cNvSpPr>
            <a:spLocks/>
          </p:cNvSpPr>
          <p:nvPr/>
        </p:nvSpPr>
        <p:spPr bwMode="auto">
          <a:xfrm>
            <a:off x="7927975" y="2463800"/>
            <a:ext cx="269875" cy="144463"/>
          </a:xfrm>
          <a:custGeom>
            <a:avLst/>
            <a:gdLst>
              <a:gd name="T0" fmla="*/ 0 w 100"/>
              <a:gd name="T1" fmla="*/ 2147483647 h 53"/>
              <a:gd name="T2" fmla="*/ 2147483647 w 100"/>
              <a:gd name="T3" fmla="*/ 2147483647 h 53"/>
              <a:gd name="T4" fmla="*/ 2147483647 w 100"/>
              <a:gd name="T5" fmla="*/ 2147483647 h 53"/>
              <a:gd name="T6" fmla="*/ 2147483647 w 100"/>
              <a:gd name="T7" fmla="*/ 2147483647 h 53"/>
              <a:gd name="T8" fmla="*/ 2147483647 w 100"/>
              <a:gd name="T9" fmla="*/ 2147483647 h 53"/>
              <a:gd name="T10" fmla="*/ 2147483647 w 100"/>
              <a:gd name="T11" fmla="*/ 2147483647 h 53"/>
              <a:gd name="T12" fmla="*/ 2147483647 w 100"/>
              <a:gd name="T13" fmla="*/ 2147483647 h 53"/>
              <a:gd name="T14" fmla="*/ 2147483647 w 100"/>
              <a:gd name="T15" fmla="*/ 2147483647 h 53"/>
              <a:gd name="T16" fmla="*/ 2147483647 w 100"/>
              <a:gd name="T17" fmla="*/ 2147483647 h 53"/>
              <a:gd name="T18" fmla="*/ 2147483647 w 100"/>
              <a:gd name="T19" fmla="*/ 2147483647 h 53"/>
              <a:gd name="T20" fmla="*/ 2147483647 w 100"/>
              <a:gd name="T21" fmla="*/ 2147483647 h 53"/>
              <a:gd name="T22" fmla="*/ 2147483647 w 100"/>
              <a:gd name="T23" fmla="*/ 2147483647 h 53"/>
              <a:gd name="T24" fmla="*/ 2147483647 w 100"/>
              <a:gd name="T25" fmla="*/ 2147483647 h 53"/>
              <a:gd name="T26" fmla="*/ 2147483647 w 100"/>
              <a:gd name="T27" fmla="*/ 2147483647 h 53"/>
              <a:gd name="T28" fmla="*/ 2147483647 w 100"/>
              <a:gd name="T29" fmla="*/ 2147483647 h 53"/>
              <a:gd name="T30" fmla="*/ 2147483647 w 100"/>
              <a:gd name="T31" fmla="*/ 2147483647 h 53"/>
              <a:gd name="T32" fmla="*/ 2147483647 w 100"/>
              <a:gd name="T33" fmla="*/ 2147483647 h 53"/>
              <a:gd name="T34" fmla="*/ 2147483647 w 100"/>
              <a:gd name="T35" fmla="*/ 2147483647 h 53"/>
              <a:gd name="T36" fmla="*/ 2147483647 w 100"/>
              <a:gd name="T37" fmla="*/ 2147483647 h 53"/>
              <a:gd name="T38" fmla="*/ 2147483647 w 100"/>
              <a:gd name="T39" fmla="*/ 2147483647 h 53"/>
              <a:gd name="T40" fmla="*/ 2147483647 w 100"/>
              <a:gd name="T41" fmla="*/ 2147483647 h 53"/>
              <a:gd name="T42" fmla="*/ 2147483647 w 100"/>
              <a:gd name="T43" fmla="*/ 2147483647 h 53"/>
              <a:gd name="T44" fmla="*/ 2147483647 w 100"/>
              <a:gd name="T45" fmla="*/ 2147483647 h 53"/>
              <a:gd name="T46" fmla="*/ 2147483647 w 100"/>
              <a:gd name="T47" fmla="*/ 2147483647 h 53"/>
              <a:gd name="T48" fmla="*/ 2147483647 w 100"/>
              <a:gd name="T49" fmla="*/ 0 h 53"/>
              <a:gd name="T50" fmla="*/ 2147483647 w 100"/>
              <a:gd name="T51" fmla="*/ 2147483647 h 53"/>
              <a:gd name="T52" fmla="*/ 2147483647 w 100"/>
              <a:gd name="T53" fmla="*/ 2147483647 h 53"/>
              <a:gd name="T54" fmla="*/ 2147483647 w 100"/>
              <a:gd name="T55" fmla="*/ 2147483647 h 53"/>
              <a:gd name="T56" fmla="*/ 2147483647 w 100"/>
              <a:gd name="T57" fmla="*/ 2147483647 h 53"/>
              <a:gd name="T58" fmla="*/ 2147483647 w 100"/>
              <a:gd name="T59" fmla="*/ 2147483647 h 53"/>
              <a:gd name="T60" fmla="*/ 2147483647 w 100"/>
              <a:gd name="T61" fmla="*/ 2147483647 h 53"/>
              <a:gd name="T62" fmla="*/ 0 w 100"/>
              <a:gd name="T63" fmla="*/ 2147483647 h 53"/>
              <a:gd name="T64" fmla="*/ 0 w 100"/>
              <a:gd name="T65" fmla="*/ 2147483647 h 5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00"/>
              <a:gd name="T100" fmla="*/ 0 h 53"/>
              <a:gd name="T101" fmla="*/ 100 w 100"/>
              <a:gd name="T102" fmla="*/ 53 h 5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00" h="53">
                <a:moveTo>
                  <a:pt x="0" y="53"/>
                </a:moveTo>
                <a:lnTo>
                  <a:pt x="11" y="53"/>
                </a:lnTo>
                <a:lnTo>
                  <a:pt x="22" y="52"/>
                </a:lnTo>
                <a:lnTo>
                  <a:pt x="32" y="51"/>
                </a:lnTo>
                <a:lnTo>
                  <a:pt x="41" y="50"/>
                </a:lnTo>
                <a:lnTo>
                  <a:pt x="49" y="48"/>
                </a:lnTo>
                <a:lnTo>
                  <a:pt x="55" y="46"/>
                </a:lnTo>
                <a:lnTo>
                  <a:pt x="60" y="44"/>
                </a:lnTo>
                <a:lnTo>
                  <a:pt x="63" y="42"/>
                </a:lnTo>
                <a:lnTo>
                  <a:pt x="64" y="40"/>
                </a:lnTo>
                <a:lnTo>
                  <a:pt x="65" y="43"/>
                </a:lnTo>
                <a:lnTo>
                  <a:pt x="68" y="46"/>
                </a:lnTo>
                <a:lnTo>
                  <a:pt x="72" y="48"/>
                </a:lnTo>
                <a:lnTo>
                  <a:pt x="77" y="50"/>
                </a:lnTo>
                <a:lnTo>
                  <a:pt x="85" y="51"/>
                </a:lnTo>
                <a:lnTo>
                  <a:pt x="92" y="53"/>
                </a:lnTo>
                <a:lnTo>
                  <a:pt x="100" y="53"/>
                </a:lnTo>
                <a:lnTo>
                  <a:pt x="100" y="43"/>
                </a:lnTo>
                <a:lnTo>
                  <a:pt x="98" y="33"/>
                </a:lnTo>
                <a:lnTo>
                  <a:pt x="94" y="24"/>
                </a:lnTo>
                <a:lnTo>
                  <a:pt x="88" y="16"/>
                </a:lnTo>
                <a:lnTo>
                  <a:pt x="80" y="9"/>
                </a:lnTo>
                <a:lnTo>
                  <a:pt x="71" y="4"/>
                </a:lnTo>
                <a:lnTo>
                  <a:pt x="61" y="1"/>
                </a:lnTo>
                <a:lnTo>
                  <a:pt x="50" y="0"/>
                </a:lnTo>
                <a:lnTo>
                  <a:pt x="39" y="1"/>
                </a:lnTo>
                <a:lnTo>
                  <a:pt x="29" y="4"/>
                </a:lnTo>
                <a:lnTo>
                  <a:pt x="20" y="9"/>
                </a:lnTo>
                <a:lnTo>
                  <a:pt x="12" y="16"/>
                </a:lnTo>
                <a:lnTo>
                  <a:pt x="6" y="24"/>
                </a:lnTo>
                <a:lnTo>
                  <a:pt x="2" y="33"/>
                </a:lnTo>
                <a:lnTo>
                  <a:pt x="0" y="43"/>
                </a:lnTo>
                <a:lnTo>
                  <a:pt x="0" y="53"/>
                </a:lnTo>
                <a:close/>
              </a:path>
            </a:pathLst>
          </a:custGeom>
          <a:solidFill>
            <a:schemeClr val="tx1">
              <a:alpha val="50195"/>
            </a:schemeClr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2" name="Freeform 1044"/>
          <p:cNvSpPr>
            <a:spLocks/>
          </p:cNvSpPr>
          <p:nvPr/>
        </p:nvSpPr>
        <p:spPr bwMode="auto">
          <a:xfrm>
            <a:off x="7558088" y="2898775"/>
            <a:ext cx="628650" cy="352425"/>
          </a:xfrm>
          <a:custGeom>
            <a:avLst/>
            <a:gdLst>
              <a:gd name="T0" fmla="*/ 2147483647 w 232"/>
              <a:gd name="T1" fmla="*/ 2147483647 h 129"/>
              <a:gd name="T2" fmla="*/ 2147483647 w 232"/>
              <a:gd name="T3" fmla="*/ 2147483647 h 129"/>
              <a:gd name="T4" fmla="*/ 2147483647 w 232"/>
              <a:gd name="T5" fmla="*/ 2147483647 h 129"/>
              <a:gd name="T6" fmla="*/ 2147483647 w 232"/>
              <a:gd name="T7" fmla="*/ 2147483647 h 129"/>
              <a:gd name="T8" fmla="*/ 2147483647 w 232"/>
              <a:gd name="T9" fmla="*/ 2147483647 h 129"/>
              <a:gd name="T10" fmla="*/ 2147483647 w 232"/>
              <a:gd name="T11" fmla="*/ 2147483647 h 129"/>
              <a:gd name="T12" fmla="*/ 2147483647 w 232"/>
              <a:gd name="T13" fmla="*/ 2147483647 h 129"/>
              <a:gd name="T14" fmla="*/ 2147483647 w 232"/>
              <a:gd name="T15" fmla="*/ 2147483647 h 129"/>
              <a:gd name="T16" fmla="*/ 2147483647 w 232"/>
              <a:gd name="T17" fmla="*/ 2147483647 h 129"/>
              <a:gd name="T18" fmla="*/ 2147483647 w 232"/>
              <a:gd name="T19" fmla="*/ 0 h 129"/>
              <a:gd name="T20" fmla="*/ 2147483647 w 232"/>
              <a:gd name="T21" fmla="*/ 2147483647 h 129"/>
              <a:gd name="T22" fmla="*/ 2147483647 w 232"/>
              <a:gd name="T23" fmla="*/ 2147483647 h 129"/>
              <a:gd name="T24" fmla="*/ 2147483647 w 232"/>
              <a:gd name="T25" fmla="*/ 2147483647 h 129"/>
              <a:gd name="T26" fmla="*/ 2147483647 w 232"/>
              <a:gd name="T27" fmla="*/ 2147483647 h 129"/>
              <a:gd name="T28" fmla="*/ 2147483647 w 232"/>
              <a:gd name="T29" fmla="*/ 2147483647 h 129"/>
              <a:gd name="T30" fmla="*/ 2147483647 w 232"/>
              <a:gd name="T31" fmla="*/ 2147483647 h 129"/>
              <a:gd name="T32" fmla="*/ 2147483647 w 232"/>
              <a:gd name="T33" fmla="*/ 2147483647 h 129"/>
              <a:gd name="T34" fmla="*/ 2147483647 w 232"/>
              <a:gd name="T35" fmla="*/ 2147483647 h 129"/>
              <a:gd name="T36" fmla="*/ 2147483647 w 232"/>
              <a:gd name="T37" fmla="*/ 2147483647 h 129"/>
              <a:gd name="T38" fmla="*/ 2147483647 w 232"/>
              <a:gd name="T39" fmla="*/ 2147483647 h 129"/>
              <a:gd name="T40" fmla="*/ 2147483647 w 232"/>
              <a:gd name="T41" fmla="*/ 2147483647 h 129"/>
              <a:gd name="T42" fmla="*/ 2147483647 w 232"/>
              <a:gd name="T43" fmla="*/ 0 h 129"/>
              <a:gd name="T44" fmla="*/ 2147483647 w 232"/>
              <a:gd name="T45" fmla="*/ 2147483647 h 129"/>
              <a:gd name="T46" fmla="*/ 2147483647 w 232"/>
              <a:gd name="T47" fmla="*/ 2147483647 h 129"/>
              <a:gd name="T48" fmla="*/ 2147483647 w 232"/>
              <a:gd name="T49" fmla="*/ 2147483647 h 129"/>
              <a:gd name="T50" fmla="*/ 2147483647 w 232"/>
              <a:gd name="T51" fmla="*/ 2147483647 h 129"/>
              <a:gd name="T52" fmla="*/ 2147483647 w 232"/>
              <a:gd name="T53" fmla="*/ 2147483647 h 129"/>
              <a:gd name="T54" fmla="*/ 2147483647 w 232"/>
              <a:gd name="T55" fmla="*/ 2147483647 h 129"/>
              <a:gd name="T56" fmla="*/ 0 w 232"/>
              <a:gd name="T57" fmla="*/ 2147483647 h 129"/>
              <a:gd name="T58" fmla="*/ 0 w 232"/>
              <a:gd name="T59" fmla="*/ 2147483647 h 129"/>
              <a:gd name="T60" fmla="*/ 2147483647 w 232"/>
              <a:gd name="T61" fmla="*/ 2147483647 h 12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32"/>
              <a:gd name="T94" fmla="*/ 0 h 129"/>
              <a:gd name="T95" fmla="*/ 232 w 232"/>
              <a:gd name="T96" fmla="*/ 129 h 12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32" h="129">
                <a:moveTo>
                  <a:pt x="38" y="129"/>
                </a:moveTo>
                <a:lnTo>
                  <a:pt x="232" y="129"/>
                </a:lnTo>
                <a:lnTo>
                  <a:pt x="232" y="43"/>
                </a:lnTo>
                <a:lnTo>
                  <a:pt x="224" y="32"/>
                </a:lnTo>
                <a:lnTo>
                  <a:pt x="214" y="23"/>
                </a:lnTo>
                <a:lnTo>
                  <a:pt x="204" y="15"/>
                </a:lnTo>
                <a:lnTo>
                  <a:pt x="192" y="8"/>
                </a:lnTo>
                <a:lnTo>
                  <a:pt x="180" y="4"/>
                </a:lnTo>
                <a:lnTo>
                  <a:pt x="167" y="1"/>
                </a:lnTo>
                <a:lnTo>
                  <a:pt x="155" y="0"/>
                </a:lnTo>
                <a:lnTo>
                  <a:pt x="151" y="9"/>
                </a:lnTo>
                <a:lnTo>
                  <a:pt x="146" y="17"/>
                </a:lnTo>
                <a:lnTo>
                  <a:pt x="140" y="23"/>
                </a:lnTo>
                <a:lnTo>
                  <a:pt x="133" y="28"/>
                </a:lnTo>
                <a:lnTo>
                  <a:pt x="124" y="31"/>
                </a:lnTo>
                <a:lnTo>
                  <a:pt x="116" y="33"/>
                </a:lnTo>
                <a:lnTo>
                  <a:pt x="108" y="31"/>
                </a:lnTo>
                <a:lnTo>
                  <a:pt x="99" y="28"/>
                </a:lnTo>
                <a:lnTo>
                  <a:pt x="91" y="23"/>
                </a:lnTo>
                <a:lnTo>
                  <a:pt x="86" y="17"/>
                </a:lnTo>
                <a:lnTo>
                  <a:pt x="81" y="9"/>
                </a:lnTo>
                <a:lnTo>
                  <a:pt x="77" y="0"/>
                </a:lnTo>
                <a:lnTo>
                  <a:pt x="65" y="1"/>
                </a:lnTo>
                <a:lnTo>
                  <a:pt x="52" y="4"/>
                </a:lnTo>
                <a:lnTo>
                  <a:pt x="40" y="8"/>
                </a:lnTo>
                <a:lnTo>
                  <a:pt x="28" y="15"/>
                </a:lnTo>
                <a:lnTo>
                  <a:pt x="17" y="23"/>
                </a:lnTo>
                <a:lnTo>
                  <a:pt x="8" y="32"/>
                </a:lnTo>
                <a:lnTo>
                  <a:pt x="0" y="43"/>
                </a:lnTo>
                <a:lnTo>
                  <a:pt x="0" y="129"/>
                </a:lnTo>
                <a:lnTo>
                  <a:pt x="38" y="129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3" name="Line 1045"/>
          <p:cNvSpPr>
            <a:spLocks noChangeShapeType="1"/>
          </p:cNvSpPr>
          <p:nvPr/>
        </p:nvSpPr>
        <p:spPr bwMode="auto">
          <a:xfrm>
            <a:off x="7683500" y="3133725"/>
            <a:ext cx="1588" cy="11747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1134" name="Line 1046"/>
          <p:cNvSpPr>
            <a:spLocks noChangeShapeType="1"/>
          </p:cNvSpPr>
          <p:nvPr/>
        </p:nvSpPr>
        <p:spPr bwMode="auto">
          <a:xfrm flipV="1">
            <a:off x="8062913" y="3133725"/>
            <a:ext cx="1587" cy="117475"/>
          </a:xfrm>
          <a:prstGeom prst="line">
            <a:avLst/>
          </a:prstGeom>
          <a:noFill/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1135" name="Freeform 1047"/>
          <p:cNvSpPr>
            <a:spLocks/>
          </p:cNvSpPr>
          <p:nvPr/>
        </p:nvSpPr>
        <p:spPr bwMode="auto">
          <a:xfrm>
            <a:off x="7748588" y="3063875"/>
            <a:ext cx="628650" cy="352425"/>
          </a:xfrm>
          <a:custGeom>
            <a:avLst/>
            <a:gdLst>
              <a:gd name="T0" fmla="*/ 2147483647 w 232"/>
              <a:gd name="T1" fmla="*/ 2147483647 h 129"/>
              <a:gd name="T2" fmla="*/ 2147483647 w 232"/>
              <a:gd name="T3" fmla="*/ 2147483647 h 129"/>
              <a:gd name="T4" fmla="*/ 2147483647 w 232"/>
              <a:gd name="T5" fmla="*/ 2147483647 h 129"/>
              <a:gd name="T6" fmla="*/ 2147483647 w 232"/>
              <a:gd name="T7" fmla="*/ 2147483647 h 129"/>
              <a:gd name="T8" fmla="*/ 2147483647 w 232"/>
              <a:gd name="T9" fmla="*/ 2147483647 h 129"/>
              <a:gd name="T10" fmla="*/ 2147483647 w 232"/>
              <a:gd name="T11" fmla="*/ 2147483647 h 129"/>
              <a:gd name="T12" fmla="*/ 2147483647 w 232"/>
              <a:gd name="T13" fmla="*/ 2147483647 h 129"/>
              <a:gd name="T14" fmla="*/ 2147483647 w 232"/>
              <a:gd name="T15" fmla="*/ 2147483647 h 129"/>
              <a:gd name="T16" fmla="*/ 2147483647 w 232"/>
              <a:gd name="T17" fmla="*/ 2147483647 h 129"/>
              <a:gd name="T18" fmla="*/ 2147483647 w 232"/>
              <a:gd name="T19" fmla="*/ 0 h 129"/>
              <a:gd name="T20" fmla="*/ 2147483647 w 232"/>
              <a:gd name="T21" fmla="*/ 2147483647 h 129"/>
              <a:gd name="T22" fmla="*/ 2147483647 w 232"/>
              <a:gd name="T23" fmla="*/ 2147483647 h 129"/>
              <a:gd name="T24" fmla="*/ 2147483647 w 232"/>
              <a:gd name="T25" fmla="*/ 2147483647 h 129"/>
              <a:gd name="T26" fmla="*/ 2147483647 w 232"/>
              <a:gd name="T27" fmla="*/ 2147483647 h 129"/>
              <a:gd name="T28" fmla="*/ 2147483647 w 232"/>
              <a:gd name="T29" fmla="*/ 2147483647 h 129"/>
              <a:gd name="T30" fmla="*/ 2147483647 w 232"/>
              <a:gd name="T31" fmla="*/ 2147483647 h 129"/>
              <a:gd name="T32" fmla="*/ 2147483647 w 232"/>
              <a:gd name="T33" fmla="*/ 2147483647 h 129"/>
              <a:gd name="T34" fmla="*/ 2147483647 w 232"/>
              <a:gd name="T35" fmla="*/ 2147483647 h 129"/>
              <a:gd name="T36" fmla="*/ 2147483647 w 232"/>
              <a:gd name="T37" fmla="*/ 2147483647 h 129"/>
              <a:gd name="T38" fmla="*/ 2147483647 w 232"/>
              <a:gd name="T39" fmla="*/ 2147483647 h 129"/>
              <a:gd name="T40" fmla="*/ 2147483647 w 232"/>
              <a:gd name="T41" fmla="*/ 2147483647 h 129"/>
              <a:gd name="T42" fmla="*/ 2147483647 w 232"/>
              <a:gd name="T43" fmla="*/ 0 h 129"/>
              <a:gd name="T44" fmla="*/ 2147483647 w 232"/>
              <a:gd name="T45" fmla="*/ 2147483647 h 129"/>
              <a:gd name="T46" fmla="*/ 2147483647 w 232"/>
              <a:gd name="T47" fmla="*/ 2147483647 h 129"/>
              <a:gd name="T48" fmla="*/ 2147483647 w 232"/>
              <a:gd name="T49" fmla="*/ 2147483647 h 129"/>
              <a:gd name="T50" fmla="*/ 2147483647 w 232"/>
              <a:gd name="T51" fmla="*/ 2147483647 h 129"/>
              <a:gd name="T52" fmla="*/ 2147483647 w 232"/>
              <a:gd name="T53" fmla="*/ 2147483647 h 129"/>
              <a:gd name="T54" fmla="*/ 2147483647 w 232"/>
              <a:gd name="T55" fmla="*/ 2147483647 h 129"/>
              <a:gd name="T56" fmla="*/ 0 w 232"/>
              <a:gd name="T57" fmla="*/ 2147483647 h 129"/>
              <a:gd name="T58" fmla="*/ 0 w 232"/>
              <a:gd name="T59" fmla="*/ 2147483647 h 129"/>
              <a:gd name="T60" fmla="*/ 2147483647 w 232"/>
              <a:gd name="T61" fmla="*/ 2147483647 h 12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32"/>
              <a:gd name="T94" fmla="*/ 0 h 129"/>
              <a:gd name="T95" fmla="*/ 232 w 232"/>
              <a:gd name="T96" fmla="*/ 129 h 12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32" h="129">
                <a:moveTo>
                  <a:pt x="38" y="129"/>
                </a:moveTo>
                <a:lnTo>
                  <a:pt x="232" y="129"/>
                </a:lnTo>
                <a:lnTo>
                  <a:pt x="232" y="43"/>
                </a:lnTo>
                <a:lnTo>
                  <a:pt x="224" y="32"/>
                </a:lnTo>
                <a:lnTo>
                  <a:pt x="214" y="23"/>
                </a:lnTo>
                <a:lnTo>
                  <a:pt x="204" y="15"/>
                </a:lnTo>
                <a:lnTo>
                  <a:pt x="192" y="8"/>
                </a:lnTo>
                <a:lnTo>
                  <a:pt x="180" y="4"/>
                </a:lnTo>
                <a:lnTo>
                  <a:pt x="167" y="1"/>
                </a:lnTo>
                <a:lnTo>
                  <a:pt x="155" y="0"/>
                </a:lnTo>
                <a:lnTo>
                  <a:pt x="151" y="9"/>
                </a:lnTo>
                <a:lnTo>
                  <a:pt x="146" y="17"/>
                </a:lnTo>
                <a:lnTo>
                  <a:pt x="140" y="23"/>
                </a:lnTo>
                <a:lnTo>
                  <a:pt x="133" y="28"/>
                </a:lnTo>
                <a:lnTo>
                  <a:pt x="124" y="31"/>
                </a:lnTo>
                <a:lnTo>
                  <a:pt x="116" y="33"/>
                </a:lnTo>
                <a:lnTo>
                  <a:pt x="108" y="31"/>
                </a:lnTo>
                <a:lnTo>
                  <a:pt x="99" y="28"/>
                </a:lnTo>
                <a:lnTo>
                  <a:pt x="91" y="23"/>
                </a:lnTo>
                <a:lnTo>
                  <a:pt x="86" y="17"/>
                </a:lnTo>
                <a:lnTo>
                  <a:pt x="81" y="9"/>
                </a:lnTo>
                <a:lnTo>
                  <a:pt x="77" y="0"/>
                </a:lnTo>
                <a:lnTo>
                  <a:pt x="65" y="1"/>
                </a:lnTo>
                <a:lnTo>
                  <a:pt x="52" y="4"/>
                </a:lnTo>
                <a:lnTo>
                  <a:pt x="40" y="8"/>
                </a:lnTo>
                <a:lnTo>
                  <a:pt x="28" y="15"/>
                </a:lnTo>
                <a:lnTo>
                  <a:pt x="17" y="23"/>
                </a:lnTo>
                <a:lnTo>
                  <a:pt x="8" y="32"/>
                </a:lnTo>
                <a:lnTo>
                  <a:pt x="0" y="43"/>
                </a:lnTo>
                <a:lnTo>
                  <a:pt x="0" y="129"/>
                </a:lnTo>
                <a:lnTo>
                  <a:pt x="38" y="129"/>
                </a:lnTo>
              </a:path>
            </a:pathLst>
          </a:custGeom>
          <a:solidFill>
            <a:srgbClr val="0000FF">
              <a:alpha val="34901"/>
            </a:srgbClr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6" name="Rectangle 1048"/>
          <p:cNvSpPr>
            <a:spLocks noChangeArrowheads="1"/>
          </p:cNvSpPr>
          <p:nvPr/>
        </p:nvSpPr>
        <p:spPr bwMode="auto">
          <a:xfrm>
            <a:off x="7670800" y="4267200"/>
            <a:ext cx="736600" cy="7493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1137" name="Oval 1049"/>
          <p:cNvSpPr>
            <a:spLocks noChangeArrowheads="1"/>
          </p:cNvSpPr>
          <p:nvPr/>
        </p:nvSpPr>
        <p:spPr bwMode="auto">
          <a:xfrm>
            <a:off x="7683500" y="4292600"/>
            <a:ext cx="698500" cy="7239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5274" name="Oval 1050"/>
          <p:cNvSpPr>
            <a:spLocks noChangeArrowheads="1"/>
          </p:cNvSpPr>
          <p:nvPr/>
        </p:nvSpPr>
        <p:spPr bwMode="auto">
          <a:xfrm>
            <a:off x="6134100" y="4318000"/>
            <a:ext cx="749300" cy="736600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1921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5275" name="AutoShape 1051"/>
          <p:cNvSpPr>
            <a:spLocks noChangeArrowheads="1"/>
          </p:cNvSpPr>
          <p:nvPr/>
        </p:nvSpPr>
        <p:spPr bwMode="auto">
          <a:xfrm rot="16200000">
            <a:off x="6972300" y="4457700"/>
            <a:ext cx="596900" cy="419100"/>
          </a:xfrm>
          <a:prstGeom prst="downArrow">
            <a:avLst>
              <a:gd name="adj1" fmla="val 50000"/>
              <a:gd name="adj2" fmla="val 43181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50000"/>
              </a:schemeClr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1140" name="Line 1052"/>
          <p:cNvSpPr>
            <a:spLocks noChangeShapeType="1"/>
          </p:cNvSpPr>
          <p:nvPr/>
        </p:nvSpPr>
        <p:spPr bwMode="auto">
          <a:xfrm>
            <a:off x="7696200" y="4292600"/>
            <a:ext cx="698500" cy="736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1141" name="Line 1053"/>
          <p:cNvSpPr>
            <a:spLocks noChangeShapeType="1"/>
          </p:cNvSpPr>
          <p:nvPr/>
        </p:nvSpPr>
        <p:spPr bwMode="auto">
          <a:xfrm flipV="1">
            <a:off x="7696200" y="4267200"/>
            <a:ext cx="711200" cy="7239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1026"/>
          <p:cNvSpPr>
            <a:spLocks noChangeArrowheads="1"/>
          </p:cNvSpPr>
          <p:nvPr/>
        </p:nvSpPr>
        <p:spPr bwMode="auto">
          <a:xfrm>
            <a:off x="4749800" y="3086100"/>
            <a:ext cx="1765300" cy="4064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47" name="Rectangle 1027"/>
          <p:cNvSpPr>
            <a:spLocks noChangeArrowheads="1"/>
          </p:cNvSpPr>
          <p:nvPr/>
        </p:nvSpPr>
        <p:spPr bwMode="auto">
          <a:xfrm>
            <a:off x="395288" y="1803400"/>
            <a:ext cx="8264525" cy="38989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48" name="Rectangle 1028"/>
          <p:cNvSpPr>
            <a:spLocks noChangeArrowheads="1"/>
          </p:cNvSpPr>
          <p:nvPr/>
        </p:nvSpPr>
        <p:spPr bwMode="auto">
          <a:xfrm>
            <a:off x="4775200" y="2032000"/>
            <a:ext cx="1765300" cy="373063"/>
          </a:xfrm>
          <a:prstGeom prst="rect">
            <a:avLst/>
          </a:prstGeom>
          <a:solidFill>
            <a:srgbClr val="666699">
              <a:alpha val="79999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49" name="Rectangle 1029"/>
          <p:cNvSpPr>
            <a:spLocks noChangeArrowheads="1"/>
          </p:cNvSpPr>
          <p:nvPr/>
        </p:nvSpPr>
        <p:spPr bwMode="auto">
          <a:xfrm>
            <a:off x="5435600" y="3086100"/>
            <a:ext cx="1092200" cy="406400"/>
          </a:xfrm>
          <a:prstGeom prst="rect">
            <a:avLst/>
          </a:prstGeom>
          <a:solidFill>
            <a:srgbClr val="00FFFF">
              <a:alpha val="14117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6278" name="Rectangle 1030"/>
          <p:cNvSpPr>
            <a:spLocks noChangeArrowheads="1"/>
          </p:cNvSpPr>
          <p:nvPr/>
        </p:nvSpPr>
        <p:spPr bwMode="auto">
          <a:xfrm>
            <a:off x="465138" y="76200"/>
            <a:ext cx="670560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Astrazione</a:t>
            </a:r>
          </a:p>
        </p:txBody>
      </p:sp>
      <p:sp>
        <p:nvSpPr>
          <p:cNvPr id="262151" name="Rectangle 1031"/>
          <p:cNvSpPr>
            <a:spLocks noChangeArrowheads="1"/>
          </p:cNvSpPr>
          <p:nvPr/>
        </p:nvSpPr>
        <p:spPr bwMode="auto">
          <a:xfrm>
            <a:off x="450850" y="1879600"/>
            <a:ext cx="43434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Per estrazione</a:t>
            </a:r>
          </a:p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endParaRPr lang="it-IT" sz="2800" b="1">
              <a:latin typeface="Calibri" pitchFamily="34" charset="0"/>
            </a:endParaRPr>
          </a:p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Per soppressione</a:t>
            </a:r>
          </a:p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endParaRPr lang="it-IT" sz="2800" b="1">
              <a:latin typeface="Calibri" pitchFamily="34" charset="0"/>
            </a:endParaRPr>
          </a:p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Per ibridazione</a:t>
            </a:r>
          </a:p>
          <a:p>
            <a:pPr marL="266700" indent="-266700" eaLnBrk="0" hangingPunct="0">
              <a:lnSpc>
                <a:spcPct val="115000"/>
              </a:lnSpc>
              <a:buClr>
                <a:srgbClr val="FF0000"/>
              </a:buClr>
              <a:buSzPct val="125000"/>
              <a:buFontTx/>
              <a:buChar char="•"/>
            </a:pPr>
            <a:endParaRPr lang="it-IT" sz="2800" b="1">
              <a:latin typeface="Calibri" pitchFamily="34" charset="0"/>
            </a:endParaRPr>
          </a:p>
          <a:p>
            <a:pPr marL="266700" indent="-266700" eaLnBrk="0" hangingPunct="0">
              <a:lnSpc>
                <a:spcPct val="80000"/>
              </a:lnSpc>
              <a:buClr>
                <a:srgbClr val="FF0000"/>
              </a:buClr>
              <a:buSzPct val="125000"/>
              <a:buFontTx/>
              <a:buChar char="•"/>
            </a:pPr>
            <a:r>
              <a:rPr lang="it-IT" sz="2800" b="1">
                <a:latin typeface="Calibri" pitchFamily="34" charset="0"/>
              </a:rPr>
              <a:t>Per spostamento dell’attenzione</a:t>
            </a:r>
          </a:p>
        </p:txBody>
      </p:sp>
      <p:sp>
        <p:nvSpPr>
          <p:cNvPr id="262152" name="Rectangle 1032"/>
          <p:cNvSpPr>
            <a:spLocks noChangeArrowheads="1"/>
          </p:cNvSpPr>
          <p:nvPr/>
        </p:nvSpPr>
        <p:spPr bwMode="auto">
          <a:xfrm>
            <a:off x="463550" y="1182688"/>
            <a:ext cx="6851650" cy="4572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>
                <a:latin typeface="Calibri" pitchFamily="34" charset="0"/>
              </a:rPr>
              <a:t>Si presenta sotto diverse forme e tipologie:</a:t>
            </a:r>
          </a:p>
        </p:txBody>
      </p:sp>
      <p:sp>
        <p:nvSpPr>
          <p:cNvPr id="262153" name="Rectangle 1035"/>
          <p:cNvSpPr>
            <a:spLocks noChangeArrowheads="1"/>
          </p:cNvSpPr>
          <p:nvPr/>
        </p:nvSpPr>
        <p:spPr bwMode="auto">
          <a:xfrm>
            <a:off x="4749800" y="3098800"/>
            <a:ext cx="266700" cy="381000"/>
          </a:xfrm>
          <a:prstGeom prst="rect">
            <a:avLst/>
          </a:prstGeom>
          <a:solidFill>
            <a:srgbClr val="00FFFF">
              <a:alpha val="10196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4" name="Rectangle 1036"/>
          <p:cNvSpPr>
            <a:spLocks noChangeArrowheads="1"/>
          </p:cNvSpPr>
          <p:nvPr/>
        </p:nvSpPr>
        <p:spPr bwMode="auto">
          <a:xfrm>
            <a:off x="5029200" y="2019300"/>
            <a:ext cx="406400" cy="38100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5" name="Rectangle 1037"/>
          <p:cNvSpPr>
            <a:spLocks noChangeArrowheads="1"/>
          </p:cNvSpPr>
          <p:nvPr/>
        </p:nvSpPr>
        <p:spPr bwMode="auto">
          <a:xfrm>
            <a:off x="4699000" y="3987800"/>
            <a:ext cx="1765300" cy="373063"/>
          </a:xfrm>
          <a:prstGeom prst="rect">
            <a:avLst/>
          </a:prstGeom>
          <a:solidFill>
            <a:srgbClr val="666699">
              <a:alpha val="50195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6" name="Rectangle 1038"/>
          <p:cNvSpPr>
            <a:spLocks noChangeArrowheads="1"/>
          </p:cNvSpPr>
          <p:nvPr/>
        </p:nvSpPr>
        <p:spPr bwMode="auto">
          <a:xfrm>
            <a:off x="7442200" y="5118100"/>
            <a:ext cx="469900" cy="38100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7" name="Rectangle 1039"/>
          <p:cNvSpPr>
            <a:spLocks noChangeArrowheads="1"/>
          </p:cNvSpPr>
          <p:nvPr/>
        </p:nvSpPr>
        <p:spPr bwMode="auto">
          <a:xfrm>
            <a:off x="4699000" y="5118100"/>
            <a:ext cx="1765300" cy="444500"/>
          </a:xfrm>
          <a:prstGeom prst="rect">
            <a:avLst/>
          </a:prstGeom>
          <a:solidFill>
            <a:srgbClr val="969696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8" name="Rectangle 1040"/>
          <p:cNvSpPr>
            <a:spLocks noChangeArrowheads="1"/>
          </p:cNvSpPr>
          <p:nvPr/>
        </p:nvSpPr>
        <p:spPr bwMode="auto">
          <a:xfrm>
            <a:off x="6261100" y="4076700"/>
            <a:ext cx="457200" cy="381000"/>
          </a:xfrm>
          <a:prstGeom prst="rect">
            <a:avLst/>
          </a:prstGeom>
          <a:solidFill>
            <a:srgbClr val="CCFFFF">
              <a:alpha val="23921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2159" name="Line 1041"/>
          <p:cNvSpPr>
            <a:spLocks noChangeShapeType="1"/>
          </p:cNvSpPr>
          <p:nvPr/>
        </p:nvSpPr>
        <p:spPr bwMode="auto">
          <a:xfrm>
            <a:off x="406400" y="4673600"/>
            <a:ext cx="82296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2160" name="Line 1042"/>
          <p:cNvSpPr>
            <a:spLocks noChangeShapeType="1"/>
          </p:cNvSpPr>
          <p:nvPr/>
        </p:nvSpPr>
        <p:spPr bwMode="auto">
          <a:xfrm>
            <a:off x="419100" y="3708400"/>
            <a:ext cx="82296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2161" name="Line 1043"/>
          <p:cNvSpPr>
            <a:spLocks noChangeShapeType="1"/>
          </p:cNvSpPr>
          <p:nvPr/>
        </p:nvSpPr>
        <p:spPr bwMode="auto">
          <a:xfrm>
            <a:off x="381000" y="2743200"/>
            <a:ext cx="82296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1026"/>
          <p:cNvSpPr>
            <a:spLocks noChangeArrowheads="1"/>
          </p:cNvSpPr>
          <p:nvPr/>
        </p:nvSpPr>
        <p:spPr bwMode="auto">
          <a:xfrm>
            <a:off x="206375" y="987425"/>
            <a:ext cx="8734425" cy="5103813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7299" name="Rectangle 1027"/>
          <p:cNvSpPr>
            <a:spLocks noChangeArrowheads="1"/>
          </p:cNvSpPr>
          <p:nvPr/>
        </p:nvSpPr>
        <p:spPr bwMode="auto">
          <a:xfrm>
            <a:off x="4464050" y="1054100"/>
            <a:ext cx="3860800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Ibridazione</a:t>
            </a:r>
          </a:p>
        </p:txBody>
      </p:sp>
      <p:sp>
        <p:nvSpPr>
          <p:cNvPr id="263172" name="Rectangle 1028"/>
          <p:cNvSpPr>
            <a:spLocks noChangeArrowheads="1"/>
          </p:cNvSpPr>
          <p:nvPr/>
        </p:nvSpPr>
        <p:spPr bwMode="auto">
          <a:xfrm>
            <a:off x="4059238" y="1695450"/>
            <a:ext cx="47529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it-IT" sz="1900">
                <a:latin typeface="Calibri" pitchFamily="34" charset="0"/>
              </a:rPr>
              <a:t>Nella Géométrie Descartes tratta le curve come </a:t>
            </a:r>
            <a:r>
              <a:rPr lang="it-IT" sz="1900" b="1">
                <a:latin typeface="Calibri" pitchFamily="34" charset="0"/>
              </a:rPr>
              <a:t>ibridi geometrici-algebrici-numerici</a:t>
            </a:r>
            <a:r>
              <a:rPr lang="it-IT" sz="1900">
                <a:latin typeface="Calibri" pitchFamily="34" charset="0"/>
              </a:rPr>
              <a:t> che sono </a:t>
            </a:r>
            <a:r>
              <a:rPr lang="it-IT" sz="1900" i="1">
                <a:latin typeface="Calibri" pitchFamily="34" charset="0"/>
              </a:rPr>
              <a:t>simultaneamente</a:t>
            </a:r>
          </a:p>
          <a:p>
            <a:pPr algn="r" eaLnBrk="0" hangingPunct="0"/>
            <a:r>
              <a:rPr lang="it-IT" sz="1900">
                <a:latin typeface="Calibri" pitchFamily="34" charset="0"/>
              </a:rPr>
              <a:t> configurazioni formate spazialmente, equazioni algebriche con due incognite e una serie infinita di coppie di numeri.</a:t>
            </a:r>
          </a:p>
          <a:p>
            <a:pPr algn="r" eaLnBrk="0" hangingPunct="0"/>
            <a:endParaRPr lang="it-IT" sz="1900">
              <a:latin typeface="Calibri" pitchFamily="34" charset="0"/>
            </a:endParaRPr>
          </a:p>
        </p:txBody>
      </p:sp>
      <p:sp>
        <p:nvSpPr>
          <p:cNvPr id="263173" name="Rectangle 1029"/>
          <p:cNvSpPr>
            <a:spLocks noChangeArrowheads="1"/>
          </p:cNvSpPr>
          <p:nvPr/>
        </p:nvSpPr>
        <p:spPr bwMode="auto">
          <a:xfrm>
            <a:off x="6794500" y="1092200"/>
            <a:ext cx="1765300" cy="373063"/>
          </a:xfrm>
          <a:prstGeom prst="rect">
            <a:avLst/>
          </a:prstGeom>
          <a:solidFill>
            <a:srgbClr val="666699">
              <a:alpha val="50195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3174" name="Rectangle 1030"/>
          <p:cNvSpPr>
            <a:spLocks noChangeArrowheads="1"/>
          </p:cNvSpPr>
          <p:nvPr/>
        </p:nvSpPr>
        <p:spPr bwMode="auto">
          <a:xfrm>
            <a:off x="8356600" y="1181100"/>
            <a:ext cx="457200" cy="381000"/>
          </a:xfrm>
          <a:prstGeom prst="rect">
            <a:avLst/>
          </a:prstGeom>
          <a:solidFill>
            <a:srgbClr val="CCFFFF">
              <a:alpha val="23921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grpSp>
        <p:nvGrpSpPr>
          <p:cNvPr id="2" name="Group 1033"/>
          <p:cNvGrpSpPr>
            <a:grpSpLocks/>
          </p:cNvGrpSpPr>
          <p:nvPr/>
        </p:nvGrpSpPr>
        <p:grpSpPr bwMode="auto">
          <a:xfrm>
            <a:off x="1997075" y="1498600"/>
            <a:ext cx="1498600" cy="1143000"/>
            <a:chOff x="296" y="1864"/>
            <a:chExt cx="944" cy="720"/>
          </a:xfrm>
        </p:grpSpPr>
        <p:sp>
          <p:nvSpPr>
            <p:cNvPr id="263186" name="Rectangle 1034"/>
            <p:cNvSpPr>
              <a:spLocks noChangeArrowheads="1"/>
            </p:cNvSpPr>
            <p:nvPr/>
          </p:nvSpPr>
          <p:spPr bwMode="auto">
            <a:xfrm>
              <a:off x="296" y="1864"/>
              <a:ext cx="94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3187" name="Line 1035"/>
            <p:cNvSpPr>
              <a:spLocks noChangeShapeType="1"/>
            </p:cNvSpPr>
            <p:nvPr/>
          </p:nvSpPr>
          <p:spPr bwMode="auto">
            <a:xfrm>
              <a:off x="376" y="2504"/>
              <a:ext cx="8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spAutoFit/>
            </a:bodyPr>
            <a:lstStyle/>
            <a:p>
              <a:endParaRPr lang="it-IT"/>
            </a:p>
          </p:txBody>
        </p:sp>
        <p:sp>
          <p:nvSpPr>
            <p:cNvPr id="263188" name="Line 1036"/>
            <p:cNvSpPr>
              <a:spLocks noChangeShapeType="1"/>
            </p:cNvSpPr>
            <p:nvPr/>
          </p:nvSpPr>
          <p:spPr bwMode="auto">
            <a:xfrm flipH="1" flipV="1">
              <a:off x="368" y="1912"/>
              <a:ext cx="8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>
              <a:spAutoFit/>
            </a:bodyPr>
            <a:lstStyle/>
            <a:p>
              <a:endParaRPr lang="it-IT"/>
            </a:p>
          </p:txBody>
        </p:sp>
        <p:sp>
          <p:nvSpPr>
            <p:cNvPr id="263189" name="Line 1037"/>
            <p:cNvSpPr>
              <a:spLocks noChangeShapeType="1"/>
            </p:cNvSpPr>
            <p:nvPr/>
          </p:nvSpPr>
          <p:spPr bwMode="auto">
            <a:xfrm flipV="1">
              <a:off x="376" y="2144"/>
              <a:ext cx="764" cy="20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it-IT"/>
            </a:p>
          </p:txBody>
        </p:sp>
      </p:grpSp>
      <p:grpSp>
        <p:nvGrpSpPr>
          <p:cNvPr id="3" name="Group 1038"/>
          <p:cNvGrpSpPr>
            <a:grpSpLocks/>
          </p:cNvGrpSpPr>
          <p:nvPr/>
        </p:nvGrpSpPr>
        <p:grpSpPr bwMode="auto">
          <a:xfrm>
            <a:off x="401638" y="2411413"/>
            <a:ext cx="1498600" cy="1143000"/>
            <a:chOff x="1296" y="1864"/>
            <a:chExt cx="944" cy="720"/>
          </a:xfrm>
        </p:grpSpPr>
        <p:sp>
          <p:nvSpPr>
            <p:cNvPr id="263184" name="Rectangle 1039"/>
            <p:cNvSpPr>
              <a:spLocks noChangeArrowheads="1"/>
            </p:cNvSpPr>
            <p:nvPr/>
          </p:nvSpPr>
          <p:spPr bwMode="auto">
            <a:xfrm>
              <a:off x="1296" y="1864"/>
              <a:ext cx="94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3185" name="Text Box 1040"/>
            <p:cNvSpPr txBox="1">
              <a:spLocks noChangeArrowheads="1"/>
            </p:cNvSpPr>
            <p:nvPr/>
          </p:nvSpPr>
          <p:spPr bwMode="auto">
            <a:xfrm>
              <a:off x="1356" y="2124"/>
              <a:ext cx="859" cy="212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it-IT" sz="1600">
                  <a:latin typeface="Calibri" pitchFamily="34" charset="0"/>
                </a:rPr>
                <a:t>Y = 0,5x+3</a:t>
              </a:r>
            </a:p>
          </p:txBody>
        </p:sp>
      </p:grpSp>
      <p:grpSp>
        <p:nvGrpSpPr>
          <p:cNvPr id="4" name="Group 1041"/>
          <p:cNvGrpSpPr>
            <a:grpSpLocks/>
          </p:cNvGrpSpPr>
          <p:nvPr/>
        </p:nvGrpSpPr>
        <p:grpSpPr bwMode="auto">
          <a:xfrm>
            <a:off x="1976438" y="3278188"/>
            <a:ext cx="1498600" cy="1143000"/>
            <a:chOff x="792" y="2616"/>
            <a:chExt cx="944" cy="720"/>
          </a:xfrm>
        </p:grpSpPr>
        <p:sp>
          <p:nvSpPr>
            <p:cNvPr id="263182" name="Rectangle 1042"/>
            <p:cNvSpPr>
              <a:spLocks noChangeArrowheads="1"/>
            </p:cNvSpPr>
            <p:nvPr/>
          </p:nvSpPr>
          <p:spPr bwMode="auto">
            <a:xfrm>
              <a:off x="792" y="2616"/>
              <a:ext cx="94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3183" name="Text Box 1043"/>
            <p:cNvSpPr txBox="1">
              <a:spLocks noChangeArrowheads="1"/>
            </p:cNvSpPr>
            <p:nvPr/>
          </p:nvSpPr>
          <p:spPr bwMode="auto">
            <a:xfrm>
              <a:off x="922" y="2668"/>
              <a:ext cx="508" cy="634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it-IT" sz="1000">
                  <a:latin typeface="Calibri" pitchFamily="34" charset="0"/>
                </a:rPr>
                <a:t>P (0, 3)</a:t>
              </a:r>
            </a:p>
            <a:p>
              <a:r>
                <a:rPr lang="it-IT" sz="1000">
                  <a:latin typeface="Calibri" pitchFamily="34" charset="0"/>
                </a:rPr>
                <a:t>P (1, 3,5)</a:t>
              </a:r>
            </a:p>
            <a:p>
              <a:r>
                <a:rPr lang="it-IT" sz="1000">
                  <a:latin typeface="Calibri" pitchFamily="34" charset="0"/>
                </a:rPr>
                <a:t>P(2, 4)</a:t>
              </a:r>
            </a:p>
            <a:p>
              <a:r>
                <a:rPr lang="it-IT" sz="1000">
                  <a:latin typeface="Calibri" pitchFamily="34" charset="0"/>
                </a:rPr>
                <a:t>P 3, 4,5 )</a:t>
              </a:r>
            </a:p>
            <a:p>
              <a:r>
                <a:rPr lang="it-IT" sz="1000">
                  <a:latin typeface="Calibri" pitchFamily="34" charset="0"/>
                </a:rPr>
                <a:t>P …..</a:t>
              </a:r>
            </a:p>
            <a:p>
              <a:r>
                <a:rPr lang="it-IT" sz="1000">
                  <a:latin typeface="Calibri" pitchFamily="34" charset="0"/>
                </a:rPr>
                <a:t>(P ( x, y) </a:t>
              </a:r>
            </a:p>
          </p:txBody>
        </p:sp>
      </p:grpSp>
      <p:sp>
        <p:nvSpPr>
          <p:cNvPr id="263178" name="Rectangle 1044"/>
          <p:cNvSpPr>
            <a:spLocks noChangeArrowheads="1"/>
          </p:cNvSpPr>
          <p:nvPr/>
        </p:nvSpPr>
        <p:spPr bwMode="auto">
          <a:xfrm>
            <a:off x="357188" y="4865688"/>
            <a:ext cx="8281987" cy="10699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/>
            <a:r>
              <a:rPr lang="it-IT" sz="1600">
                <a:latin typeface="Calibri" pitchFamily="34" charset="0"/>
              </a:rPr>
              <a:t>Ne consegue </a:t>
            </a:r>
            <a:r>
              <a:rPr lang="it-IT" sz="1600" b="1">
                <a:latin typeface="Calibri" pitchFamily="34" charset="0"/>
              </a:rPr>
              <a:t>un’instabilità,</a:t>
            </a:r>
            <a:r>
              <a:rPr lang="it-IT" sz="1600">
                <a:latin typeface="Calibri" pitchFamily="34" charset="0"/>
              </a:rPr>
              <a:t> perché questi tre diversi modi di trattare le curve non sono equivalenti: ma questa instabilità conferisce alle curve una </a:t>
            </a:r>
            <a:r>
              <a:rPr lang="it-IT" sz="1600" b="1">
                <a:latin typeface="Calibri" pitchFamily="34" charset="0"/>
              </a:rPr>
              <a:t>multivalenza </a:t>
            </a:r>
            <a:r>
              <a:rPr lang="it-IT" sz="1600">
                <a:latin typeface="Calibri" pitchFamily="34" charset="0"/>
              </a:rPr>
              <a:t>che è la chiave per la loro indagine e per il loro impiego nella fisica della seconda metà del XVIII secolo.</a:t>
            </a:r>
          </a:p>
        </p:txBody>
      </p:sp>
      <p:sp>
        <p:nvSpPr>
          <p:cNvPr id="263179" name="Line 1045"/>
          <p:cNvSpPr>
            <a:spLocks noChangeShapeType="1"/>
          </p:cNvSpPr>
          <p:nvPr/>
        </p:nvSpPr>
        <p:spPr bwMode="auto">
          <a:xfrm flipH="1" flipV="1">
            <a:off x="3617913" y="2495550"/>
            <a:ext cx="1006475" cy="2476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3180" name="Line 1046"/>
          <p:cNvSpPr>
            <a:spLocks noChangeShapeType="1"/>
          </p:cNvSpPr>
          <p:nvPr/>
        </p:nvSpPr>
        <p:spPr bwMode="auto">
          <a:xfrm flipH="1">
            <a:off x="2378075" y="3070225"/>
            <a:ext cx="1814513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3181" name="Line 1047"/>
          <p:cNvSpPr>
            <a:spLocks noChangeShapeType="1"/>
          </p:cNvSpPr>
          <p:nvPr/>
        </p:nvSpPr>
        <p:spPr bwMode="auto">
          <a:xfrm flipH="1">
            <a:off x="3644900" y="3343275"/>
            <a:ext cx="927100" cy="249238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1026"/>
          <p:cNvSpPr>
            <a:spLocks noChangeArrowheads="1"/>
          </p:cNvSpPr>
          <p:nvPr/>
        </p:nvSpPr>
        <p:spPr bwMode="auto">
          <a:xfrm>
            <a:off x="206375" y="987425"/>
            <a:ext cx="8734425" cy="5014913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8323" name="Rectangle 1027"/>
          <p:cNvSpPr>
            <a:spLocks noChangeArrowheads="1"/>
          </p:cNvSpPr>
          <p:nvPr/>
        </p:nvSpPr>
        <p:spPr bwMode="auto">
          <a:xfrm>
            <a:off x="387350" y="1054100"/>
            <a:ext cx="5880100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FF3300"/>
              </a:buClr>
            </a:pPr>
            <a:r>
              <a:rPr lang="it-IT" b="1">
                <a:effectLst>
                  <a:outerShdw blurRad="38100" dist="38100" dir="2700000" algn="tl">
                    <a:srgbClr val="C0C0C0"/>
                  </a:outerShdw>
                </a:effectLst>
              </a:rPr>
              <a:t>Spostamento dell’attenzione</a:t>
            </a:r>
          </a:p>
        </p:txBody>
      </p:sp>
      <p:sp>
        <p:nvSpPr>
          <p:cNvPr id="264196" name="Rectangle 1028"/>
          <p:cNvSpPr>
            <a:spLocks noChangeArrowheads="1"/>
          </p:cNvSpPr>
          <p:nvPr/>
        </p:nvSpPr>
        <p:spPr bwMode="auto">
          <a:xfrm>
            <a:off x="5473700" y="1054100"/>
            <a:ext cx="1765300" cy="373063"/>
          </a:xfrm>
          <a:prstGeom prst="rect">
            <a:avLst/>
          </a:prstGeom>
          <a:solidFill>
            <a:srgbClr val="666699">
              <a:alpha val="50195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4197" name="Rectangle 1029"/>
          <p:cNvSpPr>
            <a:spLocks noChangeArrowheads="1"/>
          </p:cNvSpPr>
          <p:nvPr/>
        </p:nvSpPr>
        <p:spPr bwMode="auto">
          <a:xfrm>
            <a:off x="8369300" y="1041400"/>
            <a:ext cx="457200" cy="381000"/>
          </a:xfrm>
          <a:prstGeom prst="rect">
            <a:avLst/>
          </a:prstGeom>
          <a:solidFill>
            <a:srgbClr val="CCFFFF">
              <a:alpha val="23921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grpSp>
        <p:nvGrpSpPr>
          <p:cNvPr id="2" name="Group 1032"/>
          <p:cNvGrpSpPr>
            <a:grpSpLocks/>
          </p:cNvGrpSpPr>
          <p:nvPr/>
        </p:nvGrpSpPr>
        <p:grpSpPr bwMode="auto">
          <a:xfrm>
            <a:off x="5800725" y="2233613"/>
            <a:ext cx="1844675" cy="1143000"/>
            <a:chOff x="1296" y="1864"/>
            <a:chExt cx="973" cy="720"/>
          </a:xfrm>
        </p:grpSpPr>
        <p:sp>
          <p:nvSpPr>
            <p:cNvPr id="264209" name="Rectangle 1033"/>
            <p:cNvSpPr>
              <a:spLocks noChangeArrowheads="1"/>
            </p:cNvSpPr>
            <p:nvPr/>
          </p:nvSpPr>
          <p:spPr bwMode="auto">
            <a:xfrm>
              <a:off x="1296" y="1864"/>
              <a:ext cx="94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4210" name="Text Box 1034"/>
            <p:cNvSpPr txBox="1">
              <a:spLocks noChangeArrowheads="1"/>
            </p:cNvSpPr>
            <p:nvPr/>
          </p:nvSpPr>
          <p:spPr bwMode="auto">
            <a:xfrm>
              <a:off x="1306" y="2108"/>
              <a:ext cx="963" cy="231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it-IT" sz="1600">
                  <a:latin typeface="Calibri" pitchFamily="34" charset="0"/>
                </a:rPr>
                <a:t>A = A</a:t>
              </a:r>
              <a:r>
                <a:rPr lang="it-IT" sz="900">
                  <a:latin typeface="Calibri" pitchFamily="34" charset="0"/>
                </a:rPr>
                <a:t>1 </a:t>
              </a:r>
              <a:r>
                <a:rPr lang="it-IT">
                  <a:latin typeface="Calibri" pitchFamily="34" charset="0"/>
                </a:rPr>
                <a:t>- </a:t>
              </a:r>
              <a:r>
                <a:rPr lang="it-IT" sz="1600">
                  <a:latin typeface="Calibri" pitchFamily="34" charset="0"/>
                </a:rPr>
                <a:t>A</a:t>
              </a:r>
              <a:r>
                <a:rPr lang="it-IT" sz="900">
                  <a:latin typeface="Calibri" pitchFamily="34" charset="0"/>
                </a:rPr>
                <a:t>2</a:t>
              </a:r>
              <a:r>
                <a:rPr lang="it-IT" sz="1600">
                  <a:latin typeface="Calibri" pitchFamily="34" charset="0"/>
                </a:rPr>
                <a:t> = ….</a:t>
              </a:r>
            </a:p>
          </p:txBody>
        </p:sp>
      </p:grpSp>
      <p:sp>
        <p:nvSpPr>
          <p:cNvPr id="264199" name="Rectangle 1035"/>
          <p:cNvSpPr>
            <a:spLocks noChangeArrowheads="1"/>
          </p:cNvSpPr>
          <p:nvPr/>
        </p:nvSpPr>
        <p:spPr bwMode="auto">
          <a:xfrm>
            <a:off x="449263" y="3808413"/>
            <a:ext cx="4027487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>
                <a:latin typeface="Calibri" pitchFamily="34" charset="0"/>
              </a:rPr>
              <a:t>Prima della creazione del calcolo infinitesimale, ci si concentrava solo sugli </a:t>
            </a:r>
            <a:r>
              <a:rPr lang="it-IT" b="1">
                <a:latin typeface="Calibri" pitchFamily="34" charset="0"/>
              </a:rPr>
              <a:t>aspetti geometrici</a:t>
            </a:r>
            <a:r>
              <a:rPr lang="it-IT">
                <a:latin typeface="Calibri" pitchFamily="34" charset="0"/>
              </a:rPr>
              <a:t> del problema di calcolare l’area di una curva, e di conseguenza si riusciva a risolverlo solo a costo di una notevole ingegnosità.</a:t>
            </a:r>
          </a:p>
        </p:txBody>
      </p:sp>
      <p:grpSp>
        <p:nvGrpSpPr>
          <p:cNvPr id="3" name="Group 1036"/>
          <p:cNvGrpSpPr>
            <a:grpSpLocks/>
          </p:cNvGrpSpPr>
          <p:nvPr/>
        </p:nvGrpSpPr>
        <p:grpSpPr bwMode="auto">
          <a:xfrm>
            <a:off x="1196975" y="2235200"/>
            <a:ext cx="1841500" cy="1143000"/>
            <a:chOff x="786" y="1456"/>
            <a:chExt cx="1160" cy="720"/>
          </a:xfrm>
        </p:grpSpPr>
        <p:sp>
          <p:nvSpPr>
            <p:cNvPr id="264204" name="Rectangle 1037"/>
            <p:cNvSpPr>
              <a:spLocks noChangeArrowheads="1"/>
            </p:cNvSpPr>
            <p:nvPr/>
          </p:nvSpPr>
          <p:spPr bwMode="auto">
            <a:xfrm>
              <a:off x="786" y="1456"/>
              <a:ext cx="1160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4205" name="Line 1038"/>
            <p:cNvSpPr>
              <a:spLocks noChangeShapeType="1"/>
            </p:cNvSpPr>
            <p:nvPr/>
          </p:nvSpPr>
          <p:spPr bwMode="auto">
            <a:xfrm>
              <a:off x="898" y="209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>
              <a:spAutoFit/>
            </a:bodyPr>
            <a:lstStyle/>
            <a:p>
              <a:endParaRPr lang="it-IT"/>
            </a:p>
          </p:txBody>
        </p:sp>
        <p:sp>
          <p:nvSpPr>
            <p:cNvPr id="264206" name="Line 1039"/>
            <p:cNvSpPr>
              <a:spLocks noChangeShapeType="1"/>
            </p:cNvSpPr>
            <p:nvPr/>
          </p:nvSpPr>
          <p:spPr bwMode="auto">
            <a:xfrm flipH="1" flipV="1">
              <a:off x="898" y="1504"/>
              <a:ext cx="8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0000" tIns="46800" rIns="90000" bIns="46800">
              <a:spAutoFit/>
            </a:bodyPr>
            <a:lstStyle/>
            <a:p>
              <a:endParaRPr lang="it-IT"/>
            </a:p>
          </p:txBody>
        </p:sp>
        <p:sp>
          <p:nvSpPr>
            <p:cNvPr id="264207" name="AutoShape 1040"/>
            <p:cNvSpPr>
              <a:spLocks noChangeArrowheads="1"/>
            </p:cNvSpPr>
            <p:nvPr/>
          </p:nvSpPr>
          <p:spPr bwMode="auto">
            <a:xfrm>
              <a:off x="1128" y="1552"/>
              <a:ext cx="528" cy="456"/>
            </a:xfrm>
            <a:prstGeom prst="hexagon">
              <a:avLst>
                <a:gd name="adj" fmla="val 28947"/>
                <a:gd name="vf" fmla="val 115470"/>
              </a:avLst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264208" name="Oval 1041"/>
            <p:cNvSpPr>
              <a:spLocks noChangeArrowheads="1"/>
            </p:cNvSpPr>
            <p:nvPr/>
          </p:nvSpPr>
          <p:spPr bwMode="auto">
            <a:xfrm>
              <a:off x="1200" y="1600"/>
              <a:ext cx="384" cy="3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it-IT">
                <a:latin typeface="Calibri" pitchFamily="34" charset="0"/>
              </a:endParaRPr>
            </a:p>
          </p:txBody>
        </p:sp>
      </p:grpSp>
      <p:sp>
        <p:nvSpPr>
          <p:cNvPr id="1848338" name="AutoShape 1042"/>
          <p:cNvSpPr>
            <a:spLocks noChangeArrowheads="1"/>
          </p:cNvSpPr>
          <p:nvPr/>
        </p:nvSpPr>
        <p:spPr bwMode="auto">
          <a:xfrm rot="16200000">
            <a:off x="7581900" y="1028700"/>
            <a:ext cx="596900" cy="419100"/>
          </a:xfrm>
          <a:prstGeom prst="downArrow">
            <a:avLst>
              <a:gd name="adj1" fmla="val 50000"/>
              <a:gd name="adj2" fmla="val 43181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50000"/>
              </a:schemeClr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4202" name="Rectangle 1043"/>
          <p:cNvSpPr>
            <a:spLocks noChangeArrowheads="1"/>
          </p:cNvSpPr>
          <p:nvPr/>
        </p:nvSpPr>
        <p:spPr bwMode="auto">
          <a:xfrm>
            <a:off x="4660900" y="3797300"/>
            <a:ext cx="4194175" cy="201453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>
                <a:latin typeface="Calibri" pitchFamily="34" charset="0"/>
              </a:rPr>
              <a:t>Dopo l’invenzione del calcolo, spostando l’attenzione sugli </a:t>
            </a:r>
            <a:r>
              <a:rPr lang="it-IT" b="1">
                <a:latin typeface="Calibri" pitchFamily="34" charset="0"/>
              </a:rPr>
              <a:t>aspetti algebrici</a:t>
            </a:r>
            <a:r>
              <a:rPr lang="it-IT">
                <a:latin typeface="Calibri" pitchFamily="34" charset="0"/>
              </a:rPr>
              <a:t> del problema, la curva venne considerata un’equazione e si poté </a:t>
            </a:r>
            <a:r>
              <a:rPr lang="it-IT">
                <a:solidFill>
                  <a:srgbClr val="FF0000"/>
                </a:solidFill>
                <a:latin typeface="Calibri" pitchFamily="34" charset="0"/>
              </a:rPr>
              <a:t>risolvere un problema con un procedimento di routine</a:t>
            </a:r>
            <a:r>
              <a:rPr lang="it-IT">
                <a:latin typeface="Calibri" pitchFamily="34" charset="0"/>
              </a:rPr>
              <a:t> e quasi meccanico.</a:t>
            </a:r>
          </a:p>
        </p:txBody>
      </p:sp>
      <p:sp>
        <p:nvSpPr>
          <p:cNvPr id="1848340" name="AutoShape 1044"/>
          <p:cNvSpPr>
            <a:spLocks noChangeArrowheads="1"/>
          </p:cNvSpPr>
          <p:nvPr/>
        </p:nvSpPr>
        <p:spPr bwMode="auto">
          <a:xfrm rot="16200000">
            <a:off x="4089400" y="2540000"/>
            <a:ext cx="596900" cy="419100"/>
          </a:xfrm>
          <a:prstGeom prst="downArrow">
            <a:avLst>
              <a:gd name="adj1" fmla="val 50000"/>
              <a:gd name="adj2" fmla="val 43181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19050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50000"/>
              </a:schemeClr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AutoShape 1026"/>
          <p:cNvSpPr>
            <a:spLocks noChangeArrowheads="1"/>
          </p:cNvSpPr>
          <p:nvPr/>
        </p:nvSpPr>
        <p:spPr bwMode="auto">
          <a:xfrm rot="5400000">
            <a:off x="-596107" y="2958307"/>
            <a:ext cx="4176713" cy="736600"/>
          </a:xfrm>
          <a:prstGeom prst="homePlate">
            <a:avLst>
              <a:gd name="adj" fmla="val 58094"/>
            </a:avLst>
          </a:prstGeom>
          <a:solidFill>
            <a:schemeClr val="accent2">
              <a:alpha val="79999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19" name="Rectangle 1027"/>
          <p:cNvSpPr>
            <a:spLocks noChangeArrowheads="1"/>
          </p:cNvSpPr>
          <p:nvPr/>
        </p:nvSpPr>
        <p:spPr bwMode="auto">
          <a:xfrm>
            <a:off x="179388" y="977900"/>
            <a:ext cx="8734425" cy="50419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49348" name="Rectangle 1028"/>
          <p:cNvSpPr>
            <a:spLocks noChangeArrowheads="1"/>
          </p:cNvSpPr>
          <p:nvPr/>
        </p:nvSpPr>
        <p:spPr bwMode="auto">
          <a:xfrm>
            <a:off x="393700" y="141288"/>
            <a:ext cx="5867400" cy="57943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2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Deduzione</a:t>
            </a:r>
          </a:p>
        </p:txBody>
      </p:sp>
      <p:sp>
        <p:nvSpPr>
          <p:cNvPr id="265221" name="Rectangle 1029"/>
          <p:cNvSpPr>
            <a:spLocks noChangeArrowheads="1"/>
          </p:cNvSpPr>
          <p:nvPr/>
        </p:nvSpPr>
        <p:spPr bwMode="auto">
          <a:xfrm>
            <a:off x="4413250" y="1511300"/>
            <a:ext cx="43513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it-IT" sz="1600">
                <a:latin typeface="Calibri" pitchFamily="34" charset="0"/>
              </a:rPr>
              <a:t>E’ l’inferenza in cui un parlante sostiene che </a:t>
            </a:r>
            <a:r>
              <a:rPr lang="it-IT" sz="1600" b="1">
                <a:latin typeface="Calibri" pitchFamily="34" charset="0"/>
              </a:rPr>
              <a:t>la conclusione segue necessariamente dalle premesse</a:t>
            </a:r>
            <a:r>
              <a:rPr lang="it-IT" sz="1600">
                <a:latin typeface="Calibri" pitchFamily="34" charset="0"/>
              </a:rPr>
              <a:t>.</a:t>
            </a:r>
          </a:p>
          <a:p>
            <a:pPr algn="r" eaLnBrk="0" hangingPunct="0"/>
            <a:endParaRPr lang="it-IT" sz="1600">
              <a:latin typeface="Calibri" pitchFamily="34" charset="0"/>
            </a:endParaRPr>
          </a:p>
          <a:p>
            <a:pPr algn="r" eaLnBrk="0" hangingPunct="0"/>
            <a:r>
              <a:rPr lang="it-IT" sz="1600">
                <a:latin typeface="Calibri" pitchFamily="34" charset="0"/>
              </a:rPr>
              <a:t> Detto in termini più precisi,“per un qualsiasi enunciato S, rispetto a un insieme di enunciati K, la deduzione è una successione finita di enunciati il cui ultimo elemento è S (quello di cui diciamo, appunto, che è dedotto), e tale che ogni suo elemento è un assioma o un elemento di K, oppure segue da enunciati che lo precedono nella successione grazie a una regola d’inferenza. </a:t>
            </a:r>
          </a:p>
          <a:p>
            <a:pPr algn="r" eaLnBrk="0" hangingPunct="0"/>
            <a:r>
              <a:rPr lang="it-IT" sz="1600">
                <a:latin typeface="Calibri" pitchFamily="34" charset="0"/>
              </a:rPr>
              <a:t>Un termine sinonimo è ‘derivazione’. </a:t>
            </a:r>
            <a:endParaRPr lang="it-IT" sz="500">
              <a:latin typeface="Calibri" pitchFamily="34" charset="0"/>
            </a:endParaRPr>
          </a:p>
        </p:txBody>
      </p:sp>
      <p:sp>
        <p:nvSpPr>
          <p:cNvPr id="265222" name="Rectangle 1032"/>
          <p:cNvSpPr>
            <a:spLocks noChangeArrowheads="1"/>
          </p:cNvSpPr>
          <p:nvPr/>
        </p:nvSpPr>
        <p:spPr bwMode="auto">
          <a:xfrm>
            <a:off x="2489200" y="1308100"/>
            <a:ext cx="1549400" cy="1117600"/>
          </a:xfrm>
          <a:prstGeom prst="rect">
            <a:avLst/>
          </a:prstGeom>
          <a:solidFill>
            <a:srgbClr val="00FF00">
              <a:alpha val="30196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23" name="Rectangle 1033"/>
          <p:cNvSpPr>
            <a:spLocks noChangeArrowheads="1"/>
          </p:cNvSpPr>
          <p:nvPr/>
        </p:nvSpPr>
        <p:spPr bwMode="auto">
          <a:xfrm>
            <a:off x="2476500" y="2578100"/>
            <a:ext cx="1574800" cy="1054100"/>
          </a:xfrm>
          <a:prstGeom prst="rect">
            <a:avLst/>
          </a:prstGeom>
          <a:solidFill>
            <a:srgbClr val="CCFFFF">
              <a:alpha val="59999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24" name="Rectangle 1034"/>
          <p:cNvSpPr>
            <a:spLocks noChangeArrowheads="1"/>
          </p:cNvSpPr>
          <p:nvPr/>
        </p:nvSpPr>
        <p:spPr bwMode="auto">
          <a:xfrm>
            <a:off x="2603500" y="16129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25" name="Text Box 1035"/>
          <p:cNvSpPr txBox="1">
            <a:spLocks noChangeArrowheads="1"/>
          </p:cNvSpPr>
          <p:nvPr/>
        </p:nvSpPr>
        <p:spPr bwMode="auto">
          <a:xfrm>
            <a:off x="2522538" y="1289050"/>
            <a:ext cx="866775" cy="3048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>
                <a:latin typeface="Calibri" pitchFamily="34" charset="0"/>
              </a:rPr>
              <a:t>Assiomi</a:t>
            </a:r>
          </a:p>
        </p:txBody>
      </p:sp>
      <p:sp>
        <p:nvSpPr>
          <p:cNvPr id="265226" name="Text Box 1036"/>
          <p:cNvSpPr txBox="1">
            <a:spLocks noChangeArrowheads="1"/>
          </p:cNvSpPr>
          <p:nvPr/>
        </p:nvSpPr>
        <p:spPr bwMode="auto">
          <a:xfrm>
            <a:off x="2611438" y="2584450"/>
            <a:ext cx="792162" cy="3048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>
                <a:latin typeface="Calibri" pitchFamily="34" charset="0"/>
              </a:rPr>
              <a:t>Ipotesi</a:t>
            </a:r>
          </a:p>
        </p:txBody>
      </p:sp>
      <p:sp>
        <p:nvSpPr>
          <p:cNvPr id="265227" name="Rectangle 1037"/>
          <p:cNvSpPr>
            <a:spLocks noChangeArrowheads="1"/>
          </p:cNvSpPr>
          <p:nvPr/>
        </p:nvSpPr>
        <p:spPr bwMode="auto">
          <a:xfrm>
            <a:off x="2565400" y="20828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28" name="Rectangle 1038"/>
          <p:cNvSpPr>
            <a:spLocks noChangeArrowheads="1"/>
          </p:cNvSpPr>
          <p:nvPr/>
        </p:nvSpPr>
        <p:spPr bwMode="auto">
          <a:xfrm>
            <a:off x="3022600" y="19304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29" name="Oval 1039"/>
          <p:cNvSpPr>
            <a:spLocks noChangeArrowheads="1"/>
          </p:cNvSpPr>
          <p:nvPr/>
        </p:nvSpPr>
        <p:spPr bwMode="auto">
          <a:xfrm>
            <a:off x="2603500" y="29591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0" name="Oval 1040"/>
          <p:cNvSpPr>
            <a:spLocks noChangeArrowheads="1"/>
          </p:cNvSpPr>
          <p:nvPr/>
        </p:nvSpPr>
        <p:spPr bwMode="auto">
          <a:xfrm>
            <a:off x="2819400" y="31750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1" name="Oval 1041"/>
          <p:cNvSpPr>
            <a:spLocks noChangeArrowheads="1"/>
          </p:cNvSpPr>
          <p:nvPr/>
        </p:nvSpPr>
        <p:spPr bwMode="auto">
          <a:xfrm>
            <a:off x="1346200" y="24384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2" name="Oval 1042"/>
          <p:cNvSpPr>
            <a:spLocks noChangeArrowheads="1"/>
          </p:cNvSpPr>
          <p:nvPr/>
        </p:nvSpPr>
        <p:spPr bwMode="auto">
          <a:xfrm>
            <a:off x="1344613" y="191135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3" name="Oval 1043"/>
          <p:cNvSpPr>
            <a:spLocks noChangeArrowheads="1"/>
          </p:cNvSpPr>
          <p:nvPr/>
        </p:nvSpPr>
        <p:spPr bwMode="auto">
          <a:xfrm>
            <a:off x="1333500" y="37465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4" name="Rectangle 1044"/>
          <p:cNvSpPr>
            <a:spLocks noChangeArrowheads="1"/>
          </p:cNvSpPr>
          <p:nvPr/>
        </p:nvSpPr>
        <p:spPr bwMode="auto">
          <a:xfrm>
            <a:off x="1374775" y="3024188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5" name="Rectangle 1045"/>
          <p:cNvSpPr>
            <a:spLocks noChangeArrowheads="1"/>
          </p:cNvSpPr>
          <p:nvPr/>
        </p:nvSpPr>
        <p:spPr bwMode="auto">
          <a:xfrm>
            <a:off x="1371600" y="13970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36" name="Line 1046"/>
          <p:cNvSpPr>
            <a:spLocks noChangeShapeType="1"/>
          </p:cNvSpPr>
          <p:nvPr/>
        </p:nvSpPr>
        <p:spPr bwMode="auto">
          <a:xfrm flipH="1">
            <a:off x="1485900" y="1257300"/>
            <a:ext cx="25400" cy="41021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37" name="Line 1047"/>
          <p:cNvSpPr>
            <a:spLocks noChangeShapeType="1"/>
          </p:cNvSpPr>
          <p:nvPr/>
        </p:nvSpPr>
        <p:spPr bwMode="auto">
          <a:xfrm flipH="1" flipV="1">
            <a:off x="1663700" y="1600200"/>
            <a:ext cx="990600" cy="1905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38" name="Line 1048"/>
          <p:cNvSpPr>
            <a:spLocks noChangeShapeType="1"/>
          </p:cNvSpPr>
          <p:nvPr/>
        </p:nvSpPr>
        <p:spPr bwMode="auto">
          <a:xfrm flipH="1" flipV="1">
            <a:off x="1668463" y="2135188"/>
            <a:ext cx="1125537" cy="98901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39" name="Oval 1049"/>
          <p:cNvSpPr>
            <a:spLocks noChangeArrowheads="1"/>
          </p:cNvSpPr>
          <p:nvPr/>
        </p:nvSpPr>
        <p:spPr bwMode="auto">
          <a:xfrm>
            <a:off x="1079500" y="5245100"/>
            <a:ext cx="825500" cy="711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40" name="Text Box 1050"/>
          <p:cNvSpPr txBox="1">
            <a:spLocks noChangeArrowheads="1"/>
          </p:cNvSpPr>
          <p:nvPr/>
        </p:nvSpPr>
        <p:spPr bwMode="auto">
          <a:xfrm>
            <a:off x="1123950" y="5416550"/>
            <a:ext cx="2978150" cy="341313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600">
                <a:latin typeface="Calibri" pitchFamily="34" charset="0"/>
              </a:rPr>
              <a:t> Tesi: </a:t>
            </a:r>
            <a:r>
              <a:rPr lang="it-IT" sz="1600" b="1">
                <a:latin typeface="Calibri" pitchFamily="34" charset="0"/>
              </a:rPr>
              <a:t>Conclusione</a:t>
            </a:r>
            <a:r>
              <a:rPr lang="it-IT" sz="1600">
                <a:latin typeface="Calibri" pitchFamily="34" charset="0"/>
              </a:rPr>
              <a:t> ultima</a:t>
            </a:r>
          </a:p>
        </p:txBody>
      </p:sp>
      <p:sp>
        <p:nvSpPr>
          <p:cNvPr id="265241" name="Arco 1051"/>
          <p:cNvSpPr>
            <a:spLocks/>
          </p:cNvSpPr>
          <p:nvPr/>
        </p:nvSpPr>
        <p:spPr bwMode="auto">
          <a:xfrm flipH="1">
            <a:off x="814388" y="2641600"/>
            <a:ext cx="546100" cy="1193800"/>
          </a:xfrm>
          <a:custGeom>
            <a:avLst/>
            <a:gdLst>
              <a:gd name="T0" fmla="*/ 2147483647 w 23250"/>
              <a:gd name="T1" fmla="*/ 0 h 43200"/>
              <a:gd name="T2" fmla="*/ 0 w 23250"/>
              <a:gd name="T3" fmla="*/ 2147483647 h 43200"/>
              <a:gd name="T4" fmla="*/ 2147483647 w 23250"/>
              <a:gd name="T5" fmla="*/ 2147483647 h 43200"/>
              <a:gd name="T6" fmla="*/ 0 60000 65536"/>
              <a:gd name="T7" fmla="*/ 0 60000 65536"/>
              <a:gd name="T8" fmla="*/ 0 60000 65536"/>
              <a:gd name="T9" fmla="*/ 0 w 23250"/>
              <a:gd name="T10" fmla="*/ 0 h 43200"/>
              <a:gd name="T11" fmla="*/ 23250 w 2325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50" h="43200" fill="none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</a:path>
              <a:path w="23250" h="43200" stroke="0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  <a:lnTo>
                  <a:pt x="165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42" name="Arco 1052"/>
          <p:cNvSpPr>
            <a:spLocks/>
          </p:cNvSpPr>
          <p:nvPr/>
        </p:nvSpPr>
        <p:spPr bwMode="auto">
          <a:xfrm flipH="1">
            <a:off x="914400" y="3200400"/>
            <a:ext cx="419100" cy="598488"/>
          </a:xfrm>
          <a:custGeom>
            <a:avLst/>
            <a:gdLst>
              <a:gd name="T0" fmla="*/ 0 w 21600"/>
              <a:gd name="T1" fmla="*/ 0 h 42402"/>
              <a:gd name="T2" fmla="*/ 2147483647 w 21600"/>
              <a:gd name="T3" fmla="*/ 2147483647 h 42402"/>
              <a:gd name="T4" fmla="*/ 0 w 21600"/>
              <a:gd name="T5" fmla="*/ 2147483647 h 42402"/>
              <a:gd name="T6" fmla="*/ 0 60000 65536"/>
              <a:gd name="T7" fmla="*/ 0 60000 65536"/>
              <a:gd name="T8" fmla="*/ 0 60000 65536"/>
              <a:gd name="T9" fmla="*/ 0 w 21600"/>
              <a:gd name="T10" fmla="*/ 0 h 42402"/>
              <a:gd name="T11" fmla="*/ 21600 w 21600"/>
              <a:gd name="T12" fmla="*/ 42402 h 424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402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</a:path>
              <a:path w="21600" h="42402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43" name="Oval 1053"/>
          <p:cNvSpPr>
            <a:spLocks noChangeArrowheads="1"/>
          </p:cNvSpPr>
          <p:nvPr/>
        </p:nvSpPr>
        <p:spPr bwMode="auto">
          <a:xfrm>
            <a:off x="1333500" y="45212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44" name="Text Box 1054"/>
          <p:cNvSpPr txBox="1">
            <a:spLocks noChangeArrowheads="1"/>
          </p:cNvSpPr>
          <p:nvPr/>
        </p:nvSpPr>
        <p:spPr bwMode="auto">
          <a:xfrm>
            <a:off x="246063" y="1976438"/>
            <a:ext cx="765175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Enunciati</a:t>
            </a:r>
          </a:p>
        </p:txBody>
      </p:sp>
      <p:sp>
        <p:nvSpPr>
          <p:cNvPr id="265245" name="Text Box 1055"/>
          <p:cNvSpPr txBox="1">
            <a:spLocks noChangeArrowheads="1"/>
          </p:cNvSpPr>
          <p:nvPr/>
        </p:nvSpPr>
        <p:spPr bwMode="auto">
          <a:xfrm>
            <a:off x="600075" y="3981450"/>
            <a:ext cx="795338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Premessa</a:t>
            </a:r>
          </a:p>
        </p:txBody>
      </p:sp>
      <p:sp>
        <p:nvSpPr>
          <p:cNvPr id="265246" name="Rectangle 1056"/>
          <p:cNvSpPr>
            <a:spLocks noChangeArrowheads="1"/>
          </p:cNvSpPr>
          <p:nvPr/>
        </p:nvSpPr>
        <p:spPr bwMode="auto">
          <a:xfrm>
            <a:off x="368300" y="2527300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47" name="Text Box 1057"/>
          <p:cNvSpPr txBox="1">
            <a:spLocks noChangeArrowheads="1"/>
          </p:cNvSpPr>
          <p:nvPr/>
        </p:nvSpPr>
        <p:spPr bwMode="auto">
          <a:xfrm rot="-5400000">
            <a:off x="-120649" y="3055937"/>
            <a:ext cx="1403350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solidFill>
                  <a:srgbClr val="FF0000"/>
                </a:solidFill>
                <a:latin typeface="Calibri" pitchFamily="34" charset="0"/>
              </a:rPr>
              <a:t>Regole di inferenza</a:t>
            </a:r>
          </a:p>
        </p:txBody>
      </p:sp>
      <p:sp>
        <p:nvSpPr>
          <p:cNvPr id="265248" name="Line 1058"/>
          <p:cNvSpPr>
            <a:spLocks noChangeShapeType="1"/>
          </p:cNvSpPr>
          <p:nvPr/>
        </p:nvSpPr>
        <p:spPr bwMode="auto">
          <a:xfrm flipH="1">
            <a:off x="1619250" y="2171700"/>
            <a:ext cx="958850" cy="8953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49" name="Line 1059"/>
          <p:cNvSpPr>
            <a:spLocks noChangeShapeType="1"/>
          </p:cNvSpPr>
          <p:nvPr/>
        </p:nvSpPr>
        <p:spPr bwMode="auto">
          <a:xfrm flipH="1" flipV="1">
            <a:off x="1598613" y="2682875"/>
            <a:ext cx="1298575" cy="6286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50" name="Text Box 1060"/>
          <p:cNvSpPr txBox="1">
            <a:spLocks noChangeArrowheads="1"/>
          </p:cNvSpPr>
          <p:nvPr/>
        </p:nvSpPr>
        <p:spPr bwMode="auto">
          <a:xfrm>
            <a:off x="1338263" y="3713163"/>
            <a:ext cx="14414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5251" name="Arco 1061"/>
          <p:cNvSpPr>
            <a:spLocks/>
          </p:cNvSpPr>
          <p:nvPr/>
        </p:nvSpPr>
        <p:spPr bwMode="auto">
          <a:xfrm>
            <a:off x="1620838" y="4043363"/>
            <a:ext cx="430212" cy="1230312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52" name="Text Box 1062"/>
          <p:cNvSpPr txBox="1">
            <a:spLocks noChangeArrowheads="1"/>
          </p:cNvSpPr>
          <p:nvPr/>
        </p:nvSpPr>
        <p:spPr bwMode="auto">
          <a:xfrm>
            <a:off x="3636963" y="2532063"/>
            <a:ext cx="357187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>
                <a:latin typeface="Calibri" pitchFamily="34" charset="0"/>
              </a:rPr>
              <a:t>K</a:t>
            </a:r>
          </a:p>
        </p:txBody>
      </p:sp>
      <p:sp>
        <p:nvSpPr>
          <p:cNvPr id="265253" name="Text Box 1063"/>
          <p:cNvSpPr txBox="1">
            <a:spLocks noChangeArrowheads="1"/>
          </p:cNvSpPr>
          <p:nvPr/>
        </p:nvSpPr>
        <p:spPr bwMode="auto">
          <a:xfrm>
            <a:off x="180975" y="5468938"/>
            <a:ext cx="938213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Enunciato S</a:t>
            </a:r>
          </a:p>
        </p:txBody>
      </p:sp>
      <p:sp>
        <p:nvSpPr>
          <p:cNvPr id="265254" name="Text Box 1064"/>
          <p:cNvSpPr txBox="1">
            <a:spLocks noChangeArrowheads="1"/>
          </p:cNvSpPr>
          <p:nvPr/>
        </p:nvSpPr>
        <p:spPr bwMode="auto">
          <a:xfrm>
            <a:off x="782638" y="941388"/>
            <a:ext cx="1292225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 b="1">
                <a:latin typeface="Calibri" pitchFamily="34" charset="0"/>
              </a:rPr>
              <a:t>Premesse</a:t>
            </a:r>
          </a:p>
        </p:txBody>
      </p:sp>
      <p:sp>
        <p:nvSpPr>
          <p:cNvPr id="265255" name="Line 1065"/>
          <p:cNvSpPr>
            <a:spLocks noChangeShapeType="1"/>
          </p:cNvSpPr>
          <p:nvPr/>
        </p:nvSpPr>
        <p:spPr bwMode="auto">
          <a:xfrm flipH="1">
            <a:off x="1673225" y="3416300"/>
            <a:ext cx="1960563" cy="1185863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5256" name="Oval 1066"/>
          <p:cNvSpPr>
            <a:spLocks noChangeArrowheads="1"/>
          </p:cNvSpPr>
          <p:nvPr/>
        </p:nvSpPr>
        <p:spPr bwMode="auto">
          <a:xfrm>
            <a:off x="3635375" y="3190875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5257" name="Arco 1067"/>
          <p:cNvSpPr>
            <a:spLocks/>
          </p:cNvSpPr>
          <p:nvPr/>
        </p:nvSpPr>
        <p:spPr bwMode="auto">
          <a:xfrm>
            <a:off x="1697038" y="4708525"/>
            <a:ext cx="246062" cy="541338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1026"/>
          <p:cNvSpPr>
            <a:spLocks noChangeArrowheads="1"/>
          </p:cNvSpPr>
          <p:nvPr/>
        </p:nvSpPr>
        <p:spPr bwMode="auto">
          <a:xfrm>
            <a:off x="4414838" y="3938588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43" name="Rectangle 1027"/>
          <p:cNvSpPr>
            <a:spLocks noChangeArrowheads="1"/>
          </p:cNvSpPr>
          <p:nvPr/>
        </p:nvSpPr>
        <p:spPr bwMode="auto">
          <a:xfrm>
            <a:off x="1741488" y="3895725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44" name="Rectangle 1028"/>
          <p:cNvSpPr>
            <a:spLocks noChangeArrowheads="1"/>
          </p:cNvSpPr>
          <p:nvPr/>
        </p:nvSpPr>
        <p:spPr bwMode="auto">
          <a:xfrm>
            <a:off x="2901950" y="950913"/>
            <a:ext cx="2493963" cy="50419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45" name="Rectangle 1029"/>
          <p:cNvSpPr>
            <a:spLocks noChangeArrowheads="1"/>
          </p:cNvSpPr>
          <p:nvPr/>
        </p:nvSpPr>
        <p:spPr bwMode="auto">
          <a:xfrm>
            <a:off x="3257550" y="2524125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46" name="Rectangle 1030"/>
          <p:cNvSpPr>
            <a:spLocks noChangeArrowheads="1"/>
          </p:cNvSpPr>
          <p:nvPr/>
        </p:nvSpPr>
        <p:spPr bwMode="auto">
          <a:xfrm>
            <a:off x="280988" y="977900"/>
            <a:ext cx="2493962" cy="50419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47" name="AutoShape 1031"/>
          <p:cNvSpPr>
            <a:spLocks noChangeArrowheads="1"/>
          </p:cNvSpPr>
          <p:nvPr/>
        </p:nvSpPr>
        <p:spPr bwMode="auto">
          <a:xfrm rot="5400000">
            <a:off x="-367507" y="2958307"/>
            <a:ext cx="4176713" cy="736600"/>
          </a:xfrm>
          <a:prstGeom prst="homePlate">
            <a:avLst>
              <a:gd name="adj" fmla="val 58094"/>
            </a:avLst>
          </a:prstGeom>
          <a:solidFill>
            <a:srgbClr val="CCFFCC">
              <a:alpha val="59999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0376" name="Rectangle 1032"/>
          <p:cNvSpPr>
            <a:spLocks noChangeArrowheads="1"/>
          </p:cNvSpPr>
          <p:nvPr/>
        </p:nvSpPr>
        <p:spPr bwMode="auto">
          <a:xfrm>
            <a:off x="393700" y="141288"/>
            <a:ext cx="7180263" cy="57943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2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Deduzione e sistema correlato</a:t>
            </a:r>
          </a:p>
        </p:txBody>
      </p:sp>
      <p:sp>
        <p:nvSpPr>
          <p:cNvPr id="266249" name="Rectangle 1033"/>
          <p:cNvSpPr>
            <a:spLocks noChangeArrowheads="1"/>
          </p:cNvSpPr>
          <p:nvPr/>
        </p:nvSpPr>
        <p:spPr bwMode="auto">
          <a:xfrm>
            <a:off x="5649913" y="1023938"/>
            <a:ext cx="31750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endParaRPr lang="it-IT">
              <a:latin typeface="Calibri" pitchFamily="34" charset="0"/>
            </a:endParaRPr>
          </a:p>
          <a:p>
            <a:pPr algn="r" eaLnBrk="0" hangingPunct="0"/>
            <a:r>
              <a:rPr lang="it-IT">
                <a:latin typeface="Calibri" pitchFamily="34" charset="0"/>
              </a:rPr>
              <a:t>La deduzione è un concetto relativo a un sistema. </a:t>
            </a:r>
          </a:p>
          <a:p>
            <a:pPr algn="r" eaLnBrk="0" hangingPunct="0"/>
            <a:endParaRPr lang="it-IT">
              <a:latin typeface="Calibri" pitchFamily="34" charset="0"/>
            </a:endParaRPr>
          </a:p>
          <a:p>
            <a:pPr algn="r" eaLnBrk="0" hangingPunct="0"/>
            <a:r>
              <a:rPr lang="it-IT">
                <a:latin typeface="Calibri" pitchFamily="34" charset="0"/>
              </a:rPr>
              <a:t>Ha senso dire che qualcosa è una deduzione solo in relazione a un particolare sistema di assiomi e regole d’inferenza. </a:t>
            </a:r>
          </a:p>
          <a:p>
            <a:pPr algn="r" eaLnBrk="0" hangingPunct="0"/>
            <a:endParaRPr lang="it-IT">
              <a:latin typeface="Calibri" pitchFamily="34" charset="0"/>
            </a:endParaRPr>
          </a:p>
          <a:p>
            <a:pPr algn="r" eaLnBrk="0" hangingPunct="0"/>
            <a:r>
              <a:rPr lang="it-IT">
                <a:latin typeface="Calibri" pitchFamily="34" charset="0"/>
              </a:rPr>
              <a:t>La stessa esatta successione di enunciati può essere una deduzione in un sistema, ma non in un altro”.</a:t>
            </a:r>
          </a:p>
        </p:txBody>
      </p:sp>
      <p:sp>
        <p:nvSpPr>
          <p:cNvPr id="266250" name="Oval 1036"/>
          <p:cNvSpPr>
            <a:spLocks noChangeArrowheads="1"/>
          </p:cNvSpPr>
          <p:nvPr/>
        </p:nvSpPr>
        <p:spPr bwMode="auto">
          <a:xfrm>
            <a:off x="1574800" y="24384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1" name="Oval 1037"/>
          <p:cNvSpPr>
            <a:spLocks noChangeArrowheads="1"/>
          </p:cNvSpPr>
          <p:nvPr/>
        </p:nvSpPr>
        <p:spPr bwMode="auto">
          <a:xfrm>
            <a:off x="1587500" y="30353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2" name="Oval 1038"/>
          <p:cNvSpPr>
            <a:spLocks noChangeArrowheads="1"/>
          </p:cNvSpPr>
          <p:nvPr/>
        </p:nvSpPr>
        <p:spPr bwMode="auto">
          <a:xfrm>
            <a:off x="1562100" y="37465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3" name="Rectangle 1039"/>
          <p:cNvSpPr>
            <a:spLocks noChangeArrowheads="1"/>
          </p:cNvSpPr>
          <p:nvPr/>
        </p:nvSpPr>
        <p:spPr bwMode="auto">
          <a:xfrm>
            <a:off x="1587500" y="18288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4" name="Rectangle 1040"/>
          <p:cNvSpPr>
            <a:spLocks noChangeArrowheads="1"/>
          </p:cNvSpPr>
          <p:nvPr/>
        </p:nvSpPr>
        <p:spPr bwMode="auto">
          <a:xfrm>
            <a:off x="1600200" y="13970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5" name="Line 1041"/>
          <p:cNvSpPr>
            <a:spLocks noChangeShapeType="1"/>
          </p:cNvSpPr>
          <p:nvPr/>
        </p:nvSpPr>
        <p:spPr bwMode="auto">
          <a:xfrm flipH="1">
            <a:off x="1714500" y="1257300"/>
            <a:ext cx="25400" cy="41021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6256" name="Oval 1042"/>
          <p:cNvSpPr>
            <a:spLocks noChangeArrowheads="1"/>
          </p:cNvSpPr>
          <p:nvPr/>
        </p:nvSpPr>
        <p:spPr bwMode="auto">
          <a:xfrm>
            <a:off x="1308100" y="5245100"/>
            <a:ext cx="825500" cy="711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0387" name="Text Box 1043"/>
          <p:cNvSpPr txBox="1">
            <a:spLocks noChangeArrowheads="1"/>
          </p:cNvSpPr>
          <p:nvPr/>
        </p:nvSpPr>
        <p:spPr bwMode="auto">
          <a:xfrm>
            <a:off x="946150" y="5391150"/>
            <a:ext cx="1606550" cy="5873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 Tesi: </a:t>
            </a:r>
            <a:br>
              <a:rPr lang="it-IT" sz="16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</a:br>
            <a:r>
              <a:rPr lang="it-IT" sz="1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Conclusione S</a:t>
            </a:r>
          </a:p>
        </p:txBody>
      </p:sp>
      <p:sp>
        <p:nvSpPr>
          <p:cNvPr id="266258" name="Arco 1044"/>
          <p:cNvSpPr>
            <a:spLocks/>
          </p:cNvSpPr>
          <p:nvPr/>
        </p:nvSpPr>
        <p:spPr bwMode="auto">
          <a:xfrm flipH="1">
            <a:off x="1042988" y="2641600"/>
            <a:ext cx="546100" cy="1193800"/>
          </a:xfrm>
          <a:custGeom>
            <a:avLst/>
            <a:gdLst>
              <a:gd name="T0" fmla="*/ 2147483647 w 23250"/>
              <a:gd name="T1" fmla="*/ 0 h 43200"/>
              <a:gd name="T2" fmla="*/ 0 w 23250"/>
              <a:gd name="T3" fmla="*/ 2147483647 h 43200"/>
              <a:gd name="T4" fmla="*/ 2147483647 w 23250"/>
              <a:gd name="T5" fmla="*/ 2147483647 h 43200"/>
              <a:gd name="T6" fmla="*/ 0 60000 65536"/>
              <a:gd name="T7" fmla="*/ 0 60000 65536"/>
              <a:gd name="T8" fmla="*/ 0 60000 65536"/>
              <a:gd name="T9" fmla="*/ 0 w 23250"/>
              <a:gd name="T10" fmla="*/ 0 h 43200"/>
              <a:gd name="T11" fmla="*/ 23250 w 2325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50" h="43200" fill="none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</a:path>
              <a:path w="23250" h="43200" stroke="0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  <a:lnTo>
                  <a:pt x="165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59" name="Arco 1045"/>
          <p:cNvSpPr>
            <a:spLocks/>
          </p:cNvSpPr>
          <p:nvPr/>
        </p:nvSpPr>
        <p:spPr bwMode="auto">
          <a:xfrm flipH="1">
            <a:off x="1143000" y="3200400"/>
            <a:ext cx="419100" cy="598488"/>
          </a:xfrm>
          <a:custGeom>
            <a:avLst/>
            <a:gdLst>
              <a:gd name="T0" fmla="*/ 0 w 21600"/>
              <a:gd name="T1" fmla="*/ 0 h 42402"/>
              <a:gd name="T2" fmla="*/ 2147483647 w 21600"/>
              <a:gd name="T3" fmla="*/ 2147483647 h 42402"/>
              <a:gd name="T4" fmla="*/ 0 w 21600"/>
              <a:gd name="T5" fmla="*/ 2147483647 h 42402"/>
              <a:gd name="T6" fmla="*/ 0 60000 65536"/>
              <a:gd name="T7" fmla="*/ 0 60000 65536"/>
              <a:gd name="T8" fmla="*/ 0 60000 65536"/>
              <a:gd name="T9" fmla="*/ 0 w 21600"/>
              <a:gd name="T10" fmla="*/ 0 h 42402"/>
              <a:gd name="T11" fmla="*/ 21600 w 21600"/>
              <a:gd name="T12" fmla="*/ 42402 h 424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402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</a:path>
              <a:path w="21600" h="42402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60" name="Oval 1046"/>
          <p:cNvSpPr>
            <a:spLocks noChangeArrowheads="1"/>
          </p:cNvSpPr>
          <p:nvPr/>
        </p:nvSpPr>
        <p:spPr bwMode="auto">
          <a:xfrm>
            <a:off x="1562100" y="45212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61" name="Text Box 1047"/>
          <p:cNvSpPr txBox="1">
            <a:spLocks noChangeArrowheads="1"/>
          </p:cNvSpPr>
          <p:nvPr/>
        </p:nvSpPr>
        <p:spPr bwMode="auto">
          <a:xfrm>
            <a:off x="474663" y="1976438"/>
            <a:ext cx="765175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Enunciati</a:t>
            </a:r>
          </a:p>
        </p:txBody>
      </p:sp>
      <p:sp>
        <p:nvSpPr>
          <p:cNvPr id="266262" name="Text Box 1048"/>
          <p:cNvSpPr txBox="1">
            <a:spLocks noChangeArrowheads="1"/>
          </p:cNvSpPr>
          <p:nvPr/>
        </p:nvSpPr>
        <p:spPr bwMode="auto">
          <a:xfrm>
            <a:off x="828675" y="3981450"/>
            <a:ext cx="795338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Premessa</a:t>
            </a:r>
          </a:p>
        </p:txBody>
      </p:sp>
      <p:sp>
        <p:nvSpPr>
          <p:cNvPr id="266263" name="Text Box 1049"/>
          <p:cNvSpPr txBox="1">
            <a:spLocks noChangeArrowheads="1"/>
          </p:cNvSpPr>
          <p:nvPr/>
        </p:nvSpPr>
        <p:spPr bwMode="auto">
          <a:xfrm>
            <a:off x="466725" y="4502150"/>
            <a:ext cx="1322388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6264" name="Rectangle 1050"/>
          <p:cNvSpPr>
            <a:spLocks noChangeArrowheads="1"/>
          </p:cNvSpPr>
          <p:nvPr/>
        </p:nvSpPr>
        <p:spPr bwMode="auto">
          <a:xfrm>
            <a:off x="596900" y="2527300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65" name="Text Box 1051"/>
          <p:cNvSpPr txBox="1">
            <a:spLocks noChangeArrowheads="1"/>
          </p:cNvSpPr>
          <p:nvPr/>
        </p:nvSpPr>
        <p:spPr bwMode="auto">
          <a:xfrm rot="-5400000">
            <a:off x="106363" y="3074987"/>
            <a:ext cx="1403350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solidFill>
                  <a:srgbClr val="FF0000"/>
                </a:solidFill>
                <a:latin typeface="Calibri" pitchFamily="34" charset="0"/>
              </a:rPr>
              <a:t>Regole di inferenza</a:t>
            </a:r>
          </a:p>
        </p:txBody>
      </p:sp>
      <p:sp>
        <p:nvSpPr>
          <p:cNvPr id="266266" name="Text Box 1052"/>
          <p:cNvSpPr txBox="1">
            <a:spLocks noChangeArrowheads="1"/>
          </p:cNvSpPr>
          <p:nvPr/>
        </p:nvSpPr>
        <p:spPr bwMode="auto">
          <a:xfrm>
            <a:off x="1609725" y="3841750"/>
            <a:ext cx="1322388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6267" name="Text Box 1053"/>
          <p:cNvSpPr txBox="1">
            <a:spLocks noChangeArrowheads="1"/>
          </p:cNvSpPr>
          <p:nvPr/>
        </p:nvSpPr>
        <p:spPr bwMode="auto">
          <a:xfrm>
            <a:off x="280988" y="5468938"/>
            <a:ext cx="1281112" cy="2476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Enunciato S  </a:t>
            </a:r>
          </a:p>
        </p:txBody>
      </p:sp>
      <p:sp>
        <p:nvSpPr>
          <p:cNvPr id="266268" name="Text Box 1054"/>
          <p:cNvSpPr txBox="1">
            <a:spLocks noChangeArrowheads="1"/>
          </p:cNvSpPr>
          <p:nvPr/>
        </p:nvSpPr>
        <p:spPr bwMode="auto">
          <a:xfrm>
            <a:off x="1011238" y="941388"/>
            <a:ext cx="1292225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 b="1">
                <a:latin typeface="Calibri" pitchFamily="34" charset="0"/>
              </a:rPr>
              <a:t>Premesse</a:t>
            </a:r>
          </a:p>
        </p:txBody>
      </p:sp>
      <p:sp>
        <p:nvSpPr>
          <p:cNvPr id="266269" name="AutoShape 1055"/>
          <p:cNvSpPr>
            <a:spLocks noChangeArrowheads="1"/>
          </p:cNvSpPr>
          <p:nvPr/>
        </p:nvSpPr>
        <p:spPr bwMode="auto">
          <a:xfrm rot="5400000">
            <a:off x="2293143" y="2955132"/>
            <a:ext cx="4176713" cy="736600"/>
          </a:xfrm>
          <a:prstGeom prst="homePlate">
            <a:avLst>
              <a:gd name="adj" fmla="val 58094"/>
            </a:avLst>
          </a:prstGeom>
          <a:solidFill>
            <a:srgbClr val="FFCC00">
              <a:alpha val="30196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0" name="Oval 1056"/>
          <p:cNvSpPr>
            <a:spLocks noChangeArrowheads="1"/>
          </p:cNvSpPr>
          <p:nvPr/>
        </p:nvSpPr>
        <p:spPr bwMode="auto">
          <a:xfrm>
            <a:off x="4235450" y="2435225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1" name="Oval 1057"/>
          <p:cNvSpPr>
            <a:spLocks noChangeArrowheads="1"/>
          </p:cNvSpPr>
          <p:nvPr/>
        </p:nvSpPr>
        <p:spPr bwMode="auto">
          <a:xfrm>
            <a:off x="4248150" y="3032125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2" name="Oval 1058"/>
          <p:cNvSpPr>
            <a:spLocks noChangeArrowheads="1"/>
          </p:cNvSpPr>
          <p:nvPr/>
        </p:nvSpPr>
        <p:spPr bwMode="auto">
          <a:xfrm>
            <a:off x="4222750" y="3743325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3" name="Rectangle 1059"/>
          <p:cNvSpPr>
            <a:spLocks noChangeArrowheads="1"/>
          </p:cNvSpPr>
          <p:nvPr/>
        </p:nvSpPr>
        <p:spPr bwMode="auto">
          <a:xfrm>
            <a:off x="4248150" y="1825625"/>
            <a:ext cx="279400" cy="279400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4" name="Rectangle 1060"/>
          <p:cNvSpPr>
            <a:spLocks noChangeArrowheads="1"/>
          </p:cNvSpPr>
          <p:nvPr/>
        </p:nvSpPr>
        <p:spPr bwMode="auto">
          <a:xfrm>
            <a:off x="4260850" y="1393825"/>
            <a:ext cx="279400" cy="279400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5" name="Line 1061"/>
          <p:cNvSpPr>
            <a:spLocks noChangeShapeType="1"/>
          </p:cNvSpPr>
          <p:nvPr/>
        </p:nvSpPr>
        <p:spPr bwMode="auto">
          <a:xfrm flipH="1">
            <a:off x="4375150" y="1254125"/>
            <a:ext cx="25400" cy="41021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6276" name="Oval 1062"/>
          <p:cNvSpPr>
            <a:spLocks noChangeArrowheads="1"/>
          </p:cNvSpPr>
          <p:nvPr/>
        </p:nvSpPr>
        <p:spPr bwMode="auto">
          <a:xfrm>
            <a:off x="3968750" y="5241925"/>
            <a:ext cx="825500" cy="711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0407" name="Text Box 1063"/>
          <p:cNvSpPr txBox="1">
            <a:spLocks noChangeArrowheads="1"/>
          </p:cNvSpPr>
          <p:nvPr/>
        </p:nvSpPr>
        <p:spPr bwMode="auto">
          <a:xfrm>
            <a:off x="3606800" y="5394325"/>
            <a:ext cx="1768475" cy="58102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r>
              <a:rPr lang="it-IT" sz="1600">
                <a:effectLst>
                  <a:outerShdw blurRad="38100" dist="38100" dir="2700000" algn="tl">
                    <a:srgbClr val="C0C0C0"/>
                  </a:outerShdw>
                </a:effectLst>
              </a:rPr>
              <a:t>Tesi: </a:t>
            </a:r>
            <a:br>
              <a:rPr lang="it-IT" sz="1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Conclusione S</a:t>
            </a:r>
            <a:endParaRPr lang="it-IT" sz="16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78" name="Arco 1064"/>
          <p:cNvSpPr>
            <a:spLocks/>
          </p:cNvSpPr>
          <p:nvPr/>
        </p:nvSpPr>
        <p:spPr bwMode="auto">
          <a:xfrm flipH="1">
            <a:off x="3703638" y="2638425"/>
            <a:ext cx="546100" cy="1193800"/>
          </a:xfrm>
          <a:custGeom>
            <a:avLst/>
            <a:gdLst>
              <a:gd name="T0" fmla="*/ 2147483647 w 23250"/>
              <a:gd name="T1" fmla="*/ 0 h 43200"/>
              <a:gd name="T2" fmla="*/ 0 w 23250"/>
              <a:gd name="T3" fmla="*/ 2147483647 h 43200"/>
              <a:gd name="T4" fmla="*/ 2147483647 w 23250"/>
              <a:gd name="T5" fmla="*/ 2147483647 h 43200"/>
              <a:gd name="T6" fmla="*/ 0 60000 65536"/>
              <a:gd name="T7" fmla="*/ 0 60000 65536"/>
              <a:gd name="T8" fmla="*/ 0 60000 65536"/>
              <a:gd name="T9" fmla="*/ 0 w 23250"/>
              <a:gd name="T10" fmla="*/ 0 h 43200"/>
              <a:gd name="T11" fmla="*/ 23250 w 2325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50" h="43200" fill="none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</a:path>
              <a:path w="23250" h="43200" stroke="0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  <a:lnTo>
                  <a:pt x="1650" y="21600"/>
                </a:lnTo>
                <a:close/>
              </a:path>
            </a:pathLst>
          </a:custGeom>
          <a:noFill/>
          <a:ln w="19050">
            <a:solidFill>
              <a:srgbClr val="00008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79" name="Arco 1065"/>
          <p:cNvSpPr>
            <a:spLocks/>
          </p:cNvSpPr>
          <p:nvPr/>
        </p:nvSpPr>
        <p:spPr bwMode="auto">
          <a:xfrm flipH="1">
            <a:off x="3803650" y="3197225"/>
            <a:ext cx="419100" cy="598488"/>
          </a:xfrm>
          <a:custGeom>
            <a:avLst/>
            <a:gdLst>
              <a:gd name="T0" fmla="*/ 0 w 21600"/>
              <a:gd name="T1" fmla="*/ 0 h 42402"/>
              <a:gd name="T2" fmla="*/ 2147483647 w 21600"/>
              <a:gd name="T3" fmla="*/ 2147483647 h 42402"/>
              <a:gd name="T4" fmla="*/ 0 w 21600"/>
              <a:gd name="T5" fmla="*/ 2147483647 h 42402"/>
              <a:gd name="T6" fmla="*/ 0 60000 65536"/>
              <a:gd name="T7" fmla="*/ 0 60000 65536"/>
              <a:gd name="T8" fmla="*/ 0 60000 65536"/>
              <a:gd name="T9" fmla="*/ 0 w 21600"/>
              <a:gd name="T10" fmla="*/ 0 h 42402"/>
              <a:gd name="T11" fmla="*/ 21600 w 21600"/>
              <a:gd name="T12" fmla="*/ 42402 h 424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402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</a:path>
              <a:path w="21600" h="42402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8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80" name="Oval 1066"/>
          <p:cNvSpPr>
            <a:spLocks noChangeArrowheads="1"/>
          </p:cNvSpPr>
          <p:nvPr/>
        </p:nvSpPr>
        <p:spPr bwMode="auto">
          <a:xfrm>
            <a:off x="4222750" y="4518025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81" name="Text Box 1067"/>
          <p:cNvSpPr txBox="1">
            <a:spLocks noChangeArrowheads="1"/>
          </p:cNvSpPr>
          <p:nvPr/>
        </p:nvSpPr>
        <p:spPr bwMode="auto">
          <a:xfrm>
            <a:off x="3135313" y="1973263"/>
            <a:ext cx="765175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Enunciati</a:t>
            </a:r>
          </a:p>
        </p:txBody>
      </p:sp>
      <p:sp>
        <p:nvSpPr>
          <p:cNvPr id="266282" name="Text Box 1068"/>
          <p:cNvSpPr txBox="1">
            <a:spLocks noChangeArrowheads="1"/>
          </p:cNvSpPr>
          <p:nvPr/>
        </p:nvSpPr>
        <p:spPr bwMode="auto">
          <a:xfrm>
            <a:off x="3489325" y="3978275"/>
            <a:ext cx="795338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Premessa</a:t>
            </a:r>
          </a:p>
        </p:txBody>
      </p:sp>
      <p:sp>
        <p:nvSpPr>
          <p:cNvPr id="266283" name="Text Box 1069"/>
          <p:cNvSpPr txBox="1">
            <a:spLocks noChangeArrowheads="1"/>
          </p:cNvSpPr>
          <p:nvPr/>
        </p:nvSpPr>
        <p:spPr bwMode="auto">
          <a:xfrm>
            <a:off x="3127375" y="4498975"/>
            <a:ext cx="1322388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6284" name="Text Box 1070"/>
          <p:cNvSpPr txBox="1">
            <a:spLocks noChangeArrowheads="1"/>
          </p:cNvSpPr>
          <p:nvPr/>
        </p:nvSpPr>
        <p:spPr bwMode="auto">
          <a:xfrm rot="-5400000">
            <a:off x="2767013" y="3071812"/>
            <a:ext cx="1403350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solidFill>
                  <a:schemeClr val="accent2"/>
                </a:solidFill>
                <a:latin typeface="Calibri" pitchFamily="34" charset="0"/>
              </a:rPr>
              <a:t>Regole di inferenza</a:t>
            </a:r>
          </a:p>
        </p:txBody>
      </p:sp>
      <p:sp>
        <p:nvSpPr>
          <p:cNvPr id="266285" name="Text Box 1071"/>
          <p:cNvSpPr txBox="1">
            <a:spLocks noChangeArrowheads="1"/>
          </p:cNvSpPr>
          <p:nvPr/>
        </p:nvSpPr>
        <p:spPr bwMode="auto">
          <a:xfrm>
            <a:off x="3671888" y="938213"/>
            <a:ext cx="1292225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 b="1">
                <a:latin typeface="Calibri" pitchFamily="34" charset="0"/>
              </a:rPr>
              <a:t>Premesse</a:t>
            </a:r>
          </a:p>
        </p:txBody>
      </p:sp>
      <p:sp>
        <p:nvSpPr>
          <p:cNvPr id="1850416" name="Text Box 1072"/>
          <p:cNvSpPr txBox="1">
            <a:spLocks noChangeArrowheads="1"/>
          </p:cNvSpPr>
          <p:nvPr/>
        </p:nvSpPr>
        <p:spPr bwMode="auto">
          <a:xfrm>
            <a:off x="228600" y="1343025"/>
            <a:ext cx="1162050" cy="58102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Sistema A</a:t>
            </a:r>
          </a:p>
        </p:txBody>
      </p:sp>
      <p:sp>
        <p:nvSpPr>
          <p:cNvPr id="1850417" name="Text Box 1073"/>
          <p:cNvSpPr txBox="1">
            <a:spLocks noChangeArrowheads="1"/>
          </p:cNvSpPr>
          <p:nvPr/>
        </p:nvSpPr>
        <p:spPr bwMode="auto">
          <a:xfrm>
            <a:off x="2900363" y="1254125"/>
            <a:ext cx="1162050" cy="58102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Sistema B</a:t>
            </a:r>
          </a:p>
        </p:txBody>
      </p:sp>
      <p:sp>
        <p:nvSpPr>
          <p:cNvPr id="266288" name="Arco 1074"/>
          <p:cNvSpPr>
            <a:spLocks/>
          </p:cNvSpPr>
          <p:nvPr/>
        </p:nvSpPr>
        <p:spPr bwMode="auto">
          <a:xfrm>
            <a:off x="1863725" y="4043363"/>
            <a:ext cx="430213" cy="1230312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89" name="Arco 1075"/>
          <p:cNvSpPr>
            <a:spLocks/>
          </p:cNvSpPr>
          <p:nvPr/>
        </p:nvSpPr>
        <p:spPr bwMode="auto">
          <a:xfrm>
            <a:off x="1939925" y="4708525"/>
            <a:ext cx="246063" cy="541338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90" name="Text Box 1076"/>
          <p:cNvSpPr txBox="1">
            <a:spLocks noChangeArrowheads="1"/>
          </p:cNvSpPr>
          <p:nvPr/>
        </p:nvSpPr>
        <p:spPr bwMode="auto">
          <a:xfrm>
            <a:off x="4281488" y="3713163"/>
            <a:ext cx="14414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6291" name="Arco 1077"/>
          <p:cNvSpPr>
            <a:spLocks/>
          </p:cNvSpPr>
          <p:nvPr/>
        </p:nvSpPr>
        <p:spPr bwMode="auto">
          <a:xfrm>
            <a:off x="4564063" y="4043363"/>
            <a:ext cx="430212" cy="1230312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8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92" name="Arco 1078"/>
          <p:cNvSpPr>
            <a:spLocks/>
          </p:cNvSpPr>
          <p:nvPr/>
        </p:nvSpPr>
        <p:spPr bwMode="auto">
          <a:xfrm>
            <a:off x="4640263" y="4708525"/>
            <a:ext cx="246062" cy="541338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333399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6293" name="Line 1079"/>
          <p:cNvSpPr>
            <a:spLocks noChangeShapeType="1"/>
          </p:cNvSpPr>
          <p:nvPr/>
        </p:nvSpPr>
        <p:spPr bwMode="auto">
          <a:xfrm>
            <a:off x="4445000" y="4022725"/>
            <a:ext cx="912813" cy="142081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6294" name="Line 1080"/>
          <p:cNvSpPr>
            <a:spLocks noChangeShapeType="1"/>
          </p:cNvSpPr>
          <p:nvPr/>
        </p:nvSpPr>
        <p:spPr bwMode="auto">
          <a:xfrm flipV="1">
            <a:off x="4543425" y="4065588"/>
            <a:ext cx="801688" cy="1279525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1026"/>
          <p:cNvSpPr>
            <a:spLocks noChangeArrowheads="1"/>
          </p:cNvSpPr>
          <p:nvPr/>
        </p:nvSpPr>
        <p:spPr bwMode="auto">
          <a:xfrm>
            <a:off x="331788" y="1023938"/>
            <a:ext cx="8467725" cy="492601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1395" name="Rectangle 1027"/>
          <p:cNvSpPr>
            <a:spLocks noChangeArrowheads="1"/>
          </p:cNvSpPr>
          <p:nvPr/>
        </p:nvSpPr>
        <p:spPr bwMode="auto">
          <a:xfrm>
            <a:off x="350838" y="101600"/>
            <a:ext cx="7589837" cy="579438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2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Deduzione vs dimostrazione</a:t>
            </a:r>
          </a:p>
        </p:txBody>
      </p:sp>
      <p:sp>
        <p:nvSpPr>
          <p:cNvPr id="267268" name="Rectangle 1028"/>
          <p:cNvSpPr>
            <a:spLocks noChangeArrowheads="1"/>
          </p:cNvSpPr>
          <p:nvPr/>
        </p:nvSpPr>
        <p:spPr bwMode="auto">
          <a:xfrm>
            <a:off x="4289425" y="1220788"/>
            <a:ext cx="4318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it-IT" sz="1600">
                <a:latin typeface="Tahoma" pitchFamily="34" charset="0"/>
              </a:rPr>
              <a:t>Il concetto di deduzione è una generalizzazione del concetto di </a:t>
            </a:r>
            <a:r>
              <a:rPr lang="it-IT" sz="1600" b="1">
                <a:latin typeface="Tahoma" pitchFamily="34" charset="0"/>
              </a:rPr>
              <a:t>dimostrazione</a:t>
            </a:r>
            <a:r>
              <a:rPr lang="it-IT" sz="1600">
                <a:latin typeface="Tahoma" pitchFamily="34" charset="0"/>
              </a:rPr>
              <a:t>. </a:t>
            </a:r>
          </a:p>
          <a:p>
            <a:pPr algn="r" eaLnBrk="0" hangingPunct="0"/>
            <a:r>
              <a:rPr lang="it-IT" sz="1600">
                <a:latin typeface="Tahoma" pitchFamily="34" charset="0"/>
              </a:rPr>
              <a:t>Una dimostrazione è una successione finita di enunciati, ciascuno dei quali è un assioma o segue da enunciati che lo precedono nella successione tramite una regola inferenziale. </a:t>
            </a:r>
          </a:p>
          <a:p>
            <a:pPr algn="r" eaLnBrk="0" hangingPunct="0"/>
            <a:r>
              <a:rPr lang="it-IT" sz="1600">
                <a:latin typeface="Tahoma" pitchFamily="34" charset="0"/>
              </a:rPr>
              <a:t>L'ultimo enunciato della successione è un teorema. </a:t>
            </a:r>
          </a:p>
          <a:p>
            <a:pPr algn="r" eaLnBrk="0" hangingPunct="0"/>
            <a:endParaRPr lang="it-IT" sz="1600">
              <a:latin typeface="Tahoma" pitchFamily="34" charset="0"/>
            </a:endParaRPr>
          </a:p>
          <a:p>
            <a:pPr algn="r" eaLnBrk="0" hangingPunct="0"/>
            <a:r>
              <a:rPr lang="it-IT" sz="1600">
                <a:latin typeface="Tahoma" pitchFamily="34" charset="0"/>
              </a:rPr>
              <a:t>La deduzione e la dimostrazione sono gli strumenti più efficaci di cui possiamo disporre per cercare di controllare la validità del ragionamento di un agente qualsiasi e i risultati da lui ottenuti, anche se i fondamentali risultati conseguiti a partire dal 1930 da Gödel, Church e Turing hanno posto limiti ben precisi a questa possibilità.</a:t>
            </a:r>
          </a:p>
        </p:txBody>
      </p:sp>
      <p:sp>
        <p:nvSpPr>
          <p:cNvPr id="267269" name="AutoShape 1031"/>
          <p:cNvSpPr>
            <a:spLocks noChangeArrowheads="1"/>
          </p:cNvSpPr>
          <p:nvPr/>
        </p:nvSpPr>
        <p:spPr bwMode="auto">
          <a:xfrm rot="5400000">
            <a:off x="-405607" y="2958307"/>
            <a:ext cx="4176713" cy="736600"/>
          </a:xfrm>
          <a:prstGeom prst="homePlate">
            <a:avLst>
              <a:gd name="adj" fmla="val 58094"/>
            </a:avLst>
          </a:prstGeom>
          <a:solidFill>
            <a:schemeClr val="accent2">
              <a:alpha val="20000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0" name="Rectangle 1032"/>
          <p:cNvSpPr>
            <a:spLocks noChangeArrowheads="1"/>
          </p:cNvSpPr>
          <p:nvPr/>
        </p:nvSpPr>
        <p:spPr bwMode="auto">
          <a:xfrm>
            <a:off x="2679700" y="1308100"/>
            <a:ext cx="1549400" cy="1117600"/>
          </a:xfrm>
          <a:prstGeom prst="rect">
            <a:avLst/>
          </a:prstGeom>
          <a:solidFill>
            <a:srgbClr val="00FF00">
              <a:alpha val="30196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1" name="Rectangle 1033"/>
          <p:cNvSpPr>
            <a:spLocks noChangeArrowheads="1"/>
          </p:cNvSpPr>
          <p:nvPr/>
        </p:nvSpPr>
        <p:spPr bwMode="auto">
          <a:xfrm>
            <a:off x="2667000" y="2578100"/>
            <a:ext cx="1574800" cy="1054100"/>
          </a:xfrm>
          <a:prstGeom prst="rect">
            <a:avLst/>
          </a:prstGeom>
          <a:solidFill>
            <a:srgbClr val="CCFFFF">
              <a:alpha val="5882"/>
            </a:srgbClr>
          </a:solidFill>
          <a:ln w="19050">
            <a:solidFill>
              <a:schemeClr val="bg2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2" name="Rectangle 1034"/>
          <p:cNvSpPr>
            <a:spLocks noChangeArrowheads="1"/>
          </p:cNvSpPr>
          <p:nvPr/>
        </p:nvSpPr>
        <p:spPr bwMode="auto">
          <a:xfrm>
            <a:off x="2794000" y="16129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3" name="Text Box 1035"/>
          <p:cNvSpPr txBox="1">
            <a:spLocks noChangeArrowheads="1"/>
          </p:cNvSpPr>
          <p:nvPr/>
        </p:nvSpPr>
        <p:spPr bwMode="auto">
          <a:xfrm>
            <a:off x="2713038" y="1289050"/>
            <a:ext cx="866775" cy="3048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>
                <a:latin typeface="Calibri" pitchFamily="34" charset="0"/>
              </a:rPr>
              <a:t>Assiomi</a:t>
            </a:r>
          </a:p>
        </p:txBody>
      </p:sp>
      <p:sp>
        <p:nvSpPr>
          <p:cNvPr id="267274" name="Text Box 1036"/>
          <p:cNvSpPr txBox="1">
            <a:spLocks noChangeArrowheads="1"/>
          </p:cNvSpPr>
          <p:nvPr/>
        </p:nvSpPr>
        <p:spPr bwMode="auto">
          <a:xfrm>
            <a:off x="2792413" y="2584450"/>
            <a:ext cx="811212" cy="323850"/>
          </a:xfrm>
          <a:prstGeom prst="rect">
            <a:avLst/>
          </a:prstGeom>
          <a:noFill/>
          <a:ln w="19050">
            <a:solidFill>
              <a:schemeClr val="bg2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>
                <a:solidFill>
                  <a:schemeClr val="folHlink"/>
                </a:solidFill>
                <a:latin typeface="Calibri" pitchFamily="34" charset="0"/>
              </a:rPr>
              <a:t>Ipotesi</a:t>
            </a:r>
          </a:p>
        </p:txBody>
      </p:sp>
      <p:sp>
        <p:nvSpPr>
          <p:cNvPr id="267275" name="Rectangle 1037"/>
          <p:cNvSpPr>
            <a:spLocks noChangeArrowheads="1"/>
          </p:cNvSpPr>
          <p:nvPr/>
        </p:nvSpPr>
        <p:spPr bwMode="auto">
          <a:xfrm>
            <a:off x="2755900" y="20828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6" name="Rectangle 1038"/>
          <p:cNvSpPr>
            <a:spLocks noChangeArrowheads="1"/>
          </p:cNvSpPr>
          <p:nvPr/>
        </p:nvSpPr>
        <p:spPr bwMode="auto">
          <a:xfrm>
            <a:off x="3395663" y="20701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7" name="Oval 1039"/>
          <p:cNvSpPr>
            <a:spLocks noChangeArrowheads="1"/>
          </p:cNvSpPr>
          <p:nvPr/>
        </p:nvSpPr>
        <p:spPr bwMode="auto">
          <a:xfrm>
            <a:off x="2794000" y="2959100"/>
            <a:ext cx="317500" cy="330200"/>
          </a:xfrm>
          <a:prstGeom prst="ellips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8" name="Oval 1040"/>
          <p:cNvSpPr>
            <a:spLocks noChangeArrowheads="1"/>
          </p:cNvSpPr>
          <p:nvPr/>
        </p:nvSpPr>
        <p:spPr bwMode="auto">
          <a:xfrm>
            <a:off x="3009900" y="3175000"/>
            <a:ext cx="317500" cy="330200"/>
          </a:xfrm>
          <a:prstGeom prst="ellips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79" name="Oval 1041"/>
          <p:cNvSpPr>
            <a:spLocks noChangeArrowheads="1"/>
          </p:cNvSpPr>
          <p:nvPr/>
        </p:nvSpPr>
        <p:spPr bwMode="auto">
          <a:xfrm>
            <a:off x="1524000" y="37465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0" name="Rectangle 1042"/>
          <p:cNvSpPr>
            <a:spLocks noChangeArrowheads="1"/>
          </p:cNvSpPr>
          <p:nvPr/>
        </p:nvSpPr>
        <p:spPr bwMode="auto">
          <a:xfrm>
            <a:off x="1549400" y="18288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1" name="Rectangle 1043"/>
          <p:cNvSpPr>
            <a:spLocks noChangeArrowheads="1"/>
          </p:cNvSpPr>
          <p:nvPr/>
        </p:nvSpPr>
        <p:spPr bwMode="auto">
          <a:xfrm>
            <a:off x="1562100" y="1397000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2" name="Line 1044"/>
          <p:cNvSpPr>
            <a:spLocks noChangeShapeType="1"/>
          </p:cNvSpPr>
          <p:nvPr/>
        </p:nvSpPr>
        <p:spPr bwMode="auto">
          <a:xfrm flipH="1">
            <a:off x="1676400" y="1257300"/>
            <a:ext cx="25400" cy="41021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283" name="Line 1045"/>
          <p:cNvSpPr>
            <a:spLocks noChangeShapeType="1"/>
          </p:cNvSpPr>
          <p:nvPr/>
        </p:nvSpPr>
        <p:spPr bwMode="auto">
          <a:xfrm flipH="1" flipV="1">
            <a:off x="1854200" y="1600200"/>
            <a:ext cx="990600" cy="1905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284" name="Oval 1046"/>
          <p:cNvSpPr>
            <a:spLocks noChangeArrowheads="1"/>
          </p:cNvSpPr>
          <p:nvPr/>
        </p:nvSpPr>
        <p:spPr bwMode="auto">
          <a:xfrm>
            <a:off x="1270000" y="5245100"/>
            <a:ext cx="825500" cy="711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5" name="Text Box 1047"/>
          <p:cNvSpPr txBox="1">
            <a:spLocks noChangeArrowheads="1"/>
          </p:cNvSpPr>
          <p:nvPr/>
        </p:nvSpPr>
        <p:spPr bwMode="auto">
          <a:xfrm>
            <a:off x="1454150" y="5416550"/>
            <a:ext cx="2838450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>
                <a:latin typeface="Calibri" pitchFamily="34" charset="0"/>
              </a:rPr>
              <a:t>Tesi: </a:t>
            </a:r>
            <a:r>
              <a:rPr lang="it-IT" sz="1600" b="1">
                <a:latin typeface="Calibri" pitchFamily="34" charset="0"/>
              </a:rPr>
              <a:t>Conclusione</a:t>
            </a:r>
            <a:r>
              <a:rPr lang="it-IT" sz="1600">
                <a:latin typeface="Calibri" pitchFamily="34" charset="0"/>
              </a:rPr>
              <a:t> ultima</a:t>
            </a:r>
          </a:p>
        </p:txBody>
      </p:sp>
      <p:sp>
        <p:nvSpPr>
          <p:cNvPr id="267286" name="Arco 1048"/>
          <p:cNvSpPr>
            <a:spLocks/>
          </p:cNvSpPr>
          <p:nvPr/>
        </p:nvSpPr>
        <p:spPr bwMode="auto">
          <a:xfrm flipH="1">
            <a:off x="1004888" y="2641600"/>
            <a:ext cx="546100" cy="1193800"/>
          </a:xfrm>
          <a:custGeom>
            <a:avLst/>
            <a:gdLst>
              <a:gd name="T0" fmla="*/ 2147483647 w 23250"/>
              <a:gd name="T1" fmla="*/ 0 h 43200"/>
              <a:gd name="T2" fmla="*/ 0 w 23250"/>
              <a:gd name="T3" fmla="*/ 2147483647 h 43200"/>
              <a:gd name="T4" fmla="*/ 2147483647 w 23250"/>
              <a:gd name="T5" fmla="*/ 2147483647 h 43200"/>
              <a:gd name="T6" fmla="*/ 0 60000 65536"/>
              <a:gd name="T7" fmla="*/ 0 60000 65536"/>
              <a:gd name="T8" fmla="*/ 0 60000 65536"/>
              <a:gd name="T9" fmla="*/ 0 w 23250"/>
              <a:gd name="T10" fmla="*/ 0 h 43200"/>
              <a:gd name="T11" fmla="*/ 23250 w 2325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50" h="43200" fill="none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</a:path>
              <a:path w="23250" h="43200" stroke="0" extrusionOk="0">
                <a:moveTo>
                  <a:pt x="1650" y="-1"/>
                </a:moveTo>
                <a:cubicBezTo>
                  <a:pt x="13579" y="0"/>
                  <a:pt x="23250" y="9670"/>
                  <a:pt x="23250" y="21600"/>
                </a:cubicBezTo>
                <a:cubicBezTo>
                  <a:pt x="23250" y="33529"/>
                  <a:pt x="13579" y="43200"/>
                  <a:pt x="1650" y="43200"/>
                </a:cubicBezTo>
                <a:cubicBezTo>
                  <a:pt x="1099" y="43199"/>
                  <a:pt x="549" y="43178"/>
                  <a:pt x="0" y="43136"/>
                </a:cubicBezTo>
                <a:lnTo>
                  <a:pt x="165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7" name="Arco 1049"/>
          <p:cNvSpPr>
            <a:spLocks/>
          </p:cNvSpPr>
          <p:nvPr/>
        </p:nvSpPr>
        <p:spPr bwMode="auto">
          <a:xfrm flipH="1">
            <a:off x="1104900" y="3200400"/>
            <a:ext cx="419100" cy="598488"/>
          </a:xfrm>
          <a:custGeom>
            <a:avLst/>
            <a:gdLst>
              <a:gd name="T0" fmla="*/ 0 w 21600"/>
              <a:gd name="T1" fmla="*/ 0 h 42402"/>
              <a:gd name="T2" fmla="*/ 2147483647 w 21600"/>
              <a:gd name="T3" fmla="*/ 2147483647 h 42402"/>
              <a:gd name="T4" fmla="*/ 0 w 21600"/>
              <a:gd name="T5" fmla="*/ 2147483647 h 42402"/>
              <a:gd name="T6" fmla="*/ 0 60000 65536"/>
              <a:gd name="T7" fmla="*/ 0 60000 65536"/>
              <a:gd name="T8" fmla="*/ 0 60000 65536"/>
              <a:gd name="T9" fmla="*/ 0 w 21600"/>
              <a:gd name="T10" fmla="*/ 0 h 42402"/>
              <a:gd name="T11" fmla="*/ 21600 w 21600"/>
              <a:gd name="T12" fmla="*/ 42402 h 424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402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</a:path>
              <a:path w="21600" h="42402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8"/>
                  <a:pt x="15148" y="39792"/>
                  <a:pt x="5817" y="42401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8" name="Oval 1050"/>
          <p:cNvSpPr>
            <a:spLocks noChangeArrowheads="1"/>
          </p:cNvSpPr>
          <p:nvPr/>
        </p:nvSpPr>
        <p:spPr bwMode="auto">
          <a:xfrm>
            <a:off x="1524000" y="4521200"/>
            <a:ext cx="317500" cy="3302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89" name="Text Box 1051"/>
          <p:cNvSpPr txBox="1">
            <a:spLocks noChangeArrowheads="1"/>
          </p:cNvSpPr>
          <p:nvPr/>
        </p:nvSpPr>
        <p:spPr bwMode="auto">
          <a:xfrm>
            <a:off x="436563" y="1976438"/>
            <a:ext cx="765175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Enunciati</a:t>
            </a:r>
          </a:p>
        </p:txBody>
      </p:sp>
      <p:sp>
        <p:nvSpPr>
          <p:cNvPr id="267290" name="Text Box 1052"/>
          <p:cNvSpPr txBox="1">
            <a:spLocks noChangeArrowheads="1"/>
          </p:cNvSpPr>
          <p:nvPr/>
        </p:nvSpPr>
        <p:spPr bwMode="auto">
          <a:xfrm>
            <a:off x="790575" y="3981450"/>
            <a:ext cx="795338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Premessa</a:t>
            </a:r>
          </a:p>
        </p:txBody>
      </p:sp>
      <p:sp>
        <p:nvSpPr>
          <p:cNvPr id="267291" name="Text Box 1053"/>
          <p:cNvSpPr txBox="1">
            <a:spLocks noChangeArrowheads="1"/>
          </p:cNvSpPr>
          <p:nvPr/>
        </p:nvSpPr>
        <p:spPr bwMode="auto">
          <a:xfrm>
            <a:off x="428625" y="4502150"/>
            <a:ext cx="1322388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7292" name="Rectangle 1054"/>
          <p:cNvSpPr>
            <a:spLocks noChangeArrowheads="1"/>
          </p:cNvSpPr>
          <p:nvPr/>
        </p:nvSpPr>
        <p:spPr bwMode="auto">
          <a:xfrm>
            <a:off x="558800" y="2527300"/>
            <a:ext cx="977900" cy="1447800"/>
          </a:xfrm>
          <a:prstGeom prst="rect">
            <a:avLst/>
          </a:prstGeom>
          <a:solidFill>
            <a:srgbClr val="FFFF99">
              <a:alpha val="20000"/>
            </a:srgb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93" name="Text Box 1055"/>
          <p:cNvSpPr txBox="1">
            <a:spLocks noChangeArrowheads="1"/>
          </p:cNvSpPr>
          <p:nvPr/>
        </p:nvSpPr>
        <p:spPr bwMode="auto">
          <a:xfrm rot="-5400000">
            <a:off x="68263" y="3074987"/>
            <a:ext cx="1403350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solidFill>
                  <a:srgbClr val="FF0000"/>
                </a:solidFill>
                <a:latin typeface="Calibri" pitchFamily="34" charset="0"/>
              </a:rPr>
              <a:t>Regole di inferenza</a:t>
            </a:r>
          </a:p>
        </p:txBody>
      </p:sp>
      <p:sp>
        <p:nvSpPr>
          <p:cNvPr id="267294" name="Line 1056"/>
          <p:cNvSpPr>
            <a:spLocks noChangeShapeType="1"/>
          </p:cNvSpPr>
          <p:nvPr/>
        </p:nvSpPr>
        <p:spPr bwMode="auto">
          <a:xfrm flipH="1" flipV="1">
            <a:off x="1838325" y="1968500"/>
            <a:ext cx="1016000" cy="2032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295" name="Text Box 1057"/>
          <p:cNvSpPr txBox="1">
            <a:spLocks noChangeArrowheads="1"/>
          </p:cNvSpPr>
          <p:nvPr/>
        </p:nvSpPr>
        <p:spPr bwMode="auto">
          <a:xfrm>
            <a:off x="1576388" y="3841750"/>
            <a:ext cx="1671637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Conclusione intermedia</a:t>
            </a:r>
          </a:p>
        </p:txBody>
      </p:sp>
      <p:sp>
        <p:nvSpPr>
          <p:cNvPr id="267296" name="Arco 1058"/>
          <p:cNvSpPr>
            <a:spLocks/>
          </p:cNvSpPr>
          <p:nvPr/>
        </p:nvSpPr>
        <p:spPr bwMode="auto">
          <a:xfrm>
            <a:off x="1641475" y="4043363"/>
            <a:ext cx="641350" cy="1201737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297" name="Text Box 1059"/>
          <p:cNvSpPr txBox="1">
            <a:spLocks noChangeArrowheads="1"/>
          </p:cNvSpPr>
          <p:nvPr/>
        </p:nvSpPr>
        <p:spPr bwMode="auto">
          <a:xfrm>
            <a:off x="371475" y="5468938"/>
            <a:ext cx="938213" cy="2444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Enunciato S</a:t>
            </a:r>
          </a:p>
        </p:txBody>
      </p:sp>
      <p:sp>
        <p:nvSpPr>
          <p:cNvPr id="267298" name="Text Box 1060"/>
          <p:cNvSpPr txBox="1">
            <a:spLocks noChangeArrowheads="1"/>
          </p:cNvSpPr>
          <p:nvPr/>
        </p:nvSpPr>
        <p:spPr bwMode="auto">
          <a:xfrm>
            <a:off x="2528888" y="981075"/>
            <a:ext cx="1833562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 b="1">
                <a:latin typeface="Calibri" pitchFamily="34" charset="0"/>
              </a:rPr>
              <a:t>Dimostrazione</a:t>
            </a:r>
          </a:p>
        </p:txBody>
      </p:sp>
      <p:sp>
        <p:nvSpPr>
          <p:cNvPr id="267299" name="Text Box 1061"/>
          <p:cNvSpPr txBox="1">
            <a:spLocks noChangeArrowheads="1"/>
          </p:cNvSpPr>
          <p:nvPr/>
        </p:nvSpPr>
        <p:spPr bwMode="auto">
          <a:xfrm>
            <a:off x="1160463" y="942975"/>
            <a:ext cx="1292225" cy="3365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600" b="1">
                <a:latin typeface="Calibri" pitchFamily="34" charset="0"/>
              </a:rPr>
              <a:t>Premesse</a:t>
            </a:r>
          </a:p>
        </p:txBody>
      </p:sp>
      <p:sp>
        <p:nvSpPr>
          <p:cNvPr id="267300" name="Line 1062"/>
          <p:cNvSpPr>
            <a:spLocks noChangeShapeType="1"/>
          </p:cNvSpPr>
          <p:nvPr/>
        </p:nvSpPr>
        <p:spPr bwMode="auto">
          <a:xfrm>
            <a:off x="2505075" y="2505075"/>
            <a:ext cx="1947863" cy="1258888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301" name="Line 1063"/>
          <p:cNvSpPr>
            <a:spLocks noChangeShapeType="1"/>
          </p:cNvSpPr>
          <p:nvPr/>
        </p:nvSpPr>
        <p:spPr bwMode="auto">
          <a:xfrm flipV="1">
            <a:off x="2522538" y="2549525"/>
            <a:ext cx="1987550" cy="120491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302" name="Rectangle 1064"/>
          <p:cNvSpPr>
            <a:spLocks noChangeArrowheads="1"/>
          </p:cNvSpPr>
          <p:nvPr/>
        </p:nvSpPr>
        <p:spPr bwMode="auto">
          <a:xfrm>
            <a:off x="1565275" y="2538413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303" name="Rectangle 1065"/>
          <p:cNvSpPr>
            <a:spLocks noChangeArrowheads="1"/>
          </p:cNvSpPr>
          <p:nvPr/>
        </p:nvSpPr>
        <p:spPr bwMode="auto">
          <a:xfrm>
            <a:off x="1593850" y="3030538"/>
            <a:ext cx="279400" cy="2794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7304" name="Line 1066"/>
          <p:cNvSpPr>
            <a:spLocks noChangeShapeType="1"/>
          </p:cNvSpPr>
          <p:nvPr/>
        </p:nvSpPr>
        <p:spPr bwMode="auto">
          <a:xfrm flipH="1">
            <a:off x="1870075" y="2247900"/>
            <a:ext cx="903288" cy="35877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305" name="Line 1067"/>
          <p:cNvSpPr>
            <a:spLocks noChangeShapeType="1"/>
          </p:cNvSpPr>
          <p:nvPr/>
        </p:nvSpPr>
        <p:spPr bwMode="auto">
          <a:xfrm flipH="1">
            <a:off x="1939925" y="2260600"/>
            <a:ext cx="1579563" cy="87947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67306" name="Arco 1068"/>
          <p:cNvSpPr>
            <a:spLocks/>
          </p:cNvSpPr>
          <p:nvPr/>
        </p:nvSpPr>
        <p:spPr bwMode="auto">
          <a:xfrm>
            <a:off x="1717675" y="4638675"/>
            <a:ext cx="276225" cy="596900"/>
          </a:xfrm>
          <a:custGeom>
            <a:avLst/>
            <a:gdLst>
              <a:gd name="T0" fmla="*/ 0 w 21600"/>
              <a:gd name="T1" fmla="*/ 0 h 42887"/>
              <a:gd name="T2" fmla="*/ 2147483647 w 21600"/>
              <a:gd name="T3" fmla="*/ 2147483647 h 42887"/>
              <a:gd name="T4" fmla="*/ 0 w 21600"/>
              <a:gd name="T5" fmla="*/ 2147483647 h 42887"/>
              <a:gd name="T6" fmla="*/ 0 60000 65536"/>
              <a:gd name="T7" fmla="*/ 0 60000 65536"/>
              <a:gd name="T8" fmla="*/ 0 60000 65536"/>
              <a:gd name="T9" fmla="*/ 0 w 21600"/>
              <a:gd name="T10" fmla="*/ 0 h 42887"/>
              <a:gd name="T11" fmla="*/ 21600 w 21600"/>
              <a:gd name="T12" fmla="*/ 42887 h 428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87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</a:path>
              <a:path w="21600" h="42887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15"/>
                  <a:pt x="14027" y="41102"/>
                  <a:pt x="3664" y="42886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1026"/>
          <p:cNvSpPr>
            <a:spLocks noChangeArrowheads="1"/>
          </p:cNvSpPr>
          <p:nvPr/>
        </p:nvSpPr>
        <p:spPr bwMode="auto">
          <a:xfrm>
            <a:off x="331788" y="1231900"/>
            <a:ext cx="8467725" cy="4784725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291" name="Oval 1027"/>
          <p:cNvSpPr>
            <a:spLocks noChangeArrowheads="1"/>
          </p:cNvSpPr>
          <p:nvPr/>
        </p:nvSpPr>
        <p:spPr bwMode="auto">
          <a:xfrm rot="1070903">
            <a:off x="492125" y="2924175"/>
            <a:ext cx="4105275" cy="3040063"/>
          </a:xfrm>
          <a:prstGeom prst="ellipse">
            <a:avLst/>
          </a:prstGeom>
          <a:solidFill>
            <a:srgbClr val="FFFF99">
              <a:alpha val="50195"/>
            </a:srgbClr>
          </a:solidFill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2420" name="Rectangle 1028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68293" name="Rectangle 1029"/>
          <p:cNvSpPr>
            <a:spLocks noChangeArrowheads="1"/>
          </p:cNvSpPr>
          <p:nvPr/>
        </p:nvSpPr>
        <p:spPr bwMode="auto">
          <a:xfrm>
            <a:off x="423863" y="1241425"/>
            <a:ext cx="83756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sz="2000">
                <a:latin typeface="Calibri" pitchFamily="34" charset="0"/>
              </a:rPr>
              <a:t>E’ il processo che, dato un certo dominio, mira alla generazione di spiegazioni di un insieme di eventi a partire da una data teoria, o legge, o ipotesi esplicativa, relativa a quel dominio. 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  <a:p>
            <a:pPr eaLnBrk="0" hangingPunct="0"/>
            <a:r>
              <a:rPr lang="it-IT" sz="2000">
                <a:latin typeface="Calibri" pitchFamily="34" charset="0"/>
              </a:rPr>
              <a:t>Esempio: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68294" name="Rectangle 1030"/>
          <p:cNvSpPr>
            <a:spLocks noChangeArrowheads="1"/>
          </p:cNvSpPr>
          <p:nvPr/>
        </p:nvSpPr>
        <p:spPr bwMode="auto">
          <a:xfrm>
            <a:off x="1725613" y="3105150"/>
            <a:ext cx="1765300" cy="6413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3600">
                <a:solidFill>
                  <a:schemeClr val="accent2"/>
                </a:solidFill>
                <a:latin typeface="Calibri" pitchFamily="34" charset="0"/>
              </a:rPr>
              <a:t>A </a:t>
            </a:r>
            <a:r>
              <a:rPr lang="it-IT" sz="3600">
                <a:solidFill>
                  <a:schemeClr val="accent2"/>
                </a:solidFill>
                <a:latin typeface="Calibri" pitchFamily="34" charset="0"/>
                <a:sym typeface="Wingdings" pitchFamily="2" charset="2"/>
              </a:rPr>
              <a:t> B</a:t>
            </a:r>
            <a:endParaRPr lang="it-IT" sz="360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268295" name="Rectangle 1033"/>
          <p:cNvSpPr>
            <a:spLocks noChangeArrowheads="1"/>
          </p:cNvSpPr>
          <p:nvPr/>
        </p:nvSpPr>
        <p:spPr bwMode="auto">
          <a:xfrm>
            <a:off x="1463675" y="3013075"/>
            <a:ext cx="2106613" cy="741363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296" name="Rectangle 1034"/>
          <p:cNvSpPr>
            <a:spLocks noChangeArrowheads="1"/>
          </p:cNvSpPr>
          <p:nvPr/>
        </p:nvSpPr>
        <p:spPr bwMode="auto">
          <a:xfrm>
            <a:off x="1924050" y="4051300"/>
            <a:ext cx="493713" cy="6413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3600">
                <a:latin typeface="Calibri" pitchFamily="34" charset="0"/>
                <a:sym typeface="Wingdings" pitchFamily="2" charset="2"/>
              </a:rPr>
              <a:t>B</a:t>
            </a:r>
          </a:p>
        </p:txBody>
      </p:sp>
      <p:sp>
        <p:nvSpPr>
          <p:cNvPr id="268297" name="Rectangle 1035"/>
          <p:cNvSpPr>
            <a:spLocks noChangeArrowheads="1"/>
          </p:cNvSpPr>
          <p:nvPr/>
        </p:nvSpPr>
        <p:spPr bwMode="auto">
          <a:xfrm>
            <a:off x="2189163" y="4914900"/>
            <a:ext cx="1871662" cy="57943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3200">
                <a:latin typeface="Calibri" pitchFamily="34" charset="0"/>
                <a:sym typeface="Wingdings" pitchFamily="2" charset="2"/>
              </a:rPr>
              <a:t>  ? A ?</a:t>
            </a:r>
          </a:p>
        </p:txBody>
      </p:sp>
      <p:sp>
        <p:nvSpPr>
          <p:cNvPr id="268298" name="Rectangle 1036"/>
          <p:cNvSpPr>
            <a:spLocks noChangeArrowheads="1"/>
          </p:cNvSpPr>
          <p:nvPr/>
        </p:nvSpPr>
        <p:spPr bwMode="auto">
          <a:xfrm>
            <a:off x="1119188" y="4083050"/>
            <a:ext cx="1616075" cy="6889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299" name="Rectangle 1037"/>
          <p:cNvSpPr>
            <a:spLocks noChangeArrowheads="1"/>
          </p:cNvSpPr>
          <p:nvPr/>
        </p:nvSpPr>
        <p:spPr bwMode="auto">
          <a:xfrm>
            <a:off x="2457450" y="4830763"/>
            <a:ext cx="1670050" cy="74295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300" name="Text Box 1038"/>
          <p:cNvSpPr txBox="1">
            <a:spLocks noChangeArrowheads="1"/>
          </p:cNvSpPr>
          <p:nvPr/>
        </p:nvSpPr>
        <p:spPr bwMode="auto">
          <a:xfrm>
            <a:off x="920750" y="4957763"/>
            <a:ext cx="1482725" cy="366712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>
                <a:latin typeface="Calibri" pitchFamily="34" charset="0"/>
              </a:rPr>
              <a:t>È plausibile</a:t>
            </a:r>
          </a:p>
        </p:txBody>
      </p:sp>
      <p:sp>
        <p:nvSpPr>
          <p:cNvPr id="268301" name="Text Box 1039"/>
          <p:cNvSpPr txBox="1">
            <a:spLocks noChangeArrowheads="1"/>
          </p:cNvSpPr>
          <p:nvPr/>
        </p:nvSpPr>
        <p:spPr bwMode="auto">
          <a:xfrm>
            <a:off x="4924425" y="3105150"/>
            <a:ext cx="3643313" cy="7016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2000">
                <a:solidFill>
                  <a:schemeClr val="accent2"/>
                </a:solidFill>
                <a:latin typeface="Calibri" pitchFamily="34" charset="0"/>
              </a:rPr>
              <a:t>Se la batteria è scarica </a:t>
            </a:r>
            <a:r>
              <a:rPr lang="it-IT" sz="2000" b="1">
                <a:solidFill>
                  <a:schemeClr val="accent2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>
                <a:solidFill>
                  <a:schemeClr val="accent2"/>
                </a:solidFill>
                <a:latin typeface="Calibri" pitchFamily="34" charset="0"/>
                <a:sym typeface="Wingdings" pitchFamily="2" charset="2"/>
              </a:rPr>
              <a:t> la</a:t>
            </a:r>
            <a:r>
              <a:rPr lang="it-IT" sz="2000">
                <a:solidFill>
                  <a:schemeClr val="accent2"/>
                </a:solidFill>
                <a:latin typeface="Calibri" pitchFamily="34" charset="0"/>
              </a:rPr>
              <a:t> macchina non parte</a:t>
            </a:r>
          </a:p>
        </p:txBody>
      </p:sp>
      <p:sp>
        <p:nvSpPr>
          <p:cNvPr id="268302" name="Rectangle 1040"/>
          <p:cNvSpPr>
            <a:spLocks noChangeArrowheads="1"/>
          </p:cNvSpPr>
          <p:nvPr/>
        </p:nvSpPr>
        <p:spPr bwMode="auto">
          <a:xfrm>
            <a:off x="5146675" y="4090988"/>
            <a:ext cx="3324225" cy="6889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303" name="Rectangle 1041"/>
          <p:cNvSpPr>
            <a:spLocks noChangeArrowheads="1"/>
          </p:cNvSpPr>
          <p:nvPr/>
        </p:nvSpPr>
        <p:spPr bwMode="auto">
          <a:xfrm>
            <a:off x="5138738" y="4851400"/>
            <a:ext cx="3309937" cy="68897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304" name="Rectangle 1042"/>
          <p:cNvSpPr>
            <a:spLocks noChangeArrowheads="1"/>
          </p:cNvSpPr>
          <p:nvPr/>
        </p:nvSpPr>
        <p:spPr bwMode="auto">
          <a:xfrm>
            <a:off x="4889500" y="3043238"/>
            <a:ext cx="3592513" cy="79375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8305" name="Text Box 1043"/>
          <p:cNvSpPr txBox="1">
            <a:spLocks noChangeArrowheads="1"/>
          </p:cNvSpPr>
          <p:nvPr/>
        </p:nvSpPr>
        <p:spPr bwMode="auto">
          <a:xfrm>
            <a:off x="4286250" y="2463800"/>
            <a:ext cx="4405313" cy="3048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 b="1">
                <a:solidFill>
                  <a:schemeClr val="accent2"/>
                </a:solidFill>
                <a:latin typeface="Calibri" pitchFamily="34" charset="0"/>
              </a:rPr>
              <a:t>Premessa (causa) </a:t>
            </a:r>
            <a:r>
              <a:rPr lang="it-IT" sz="1400" b="1">
                <a:solidFill>
                  <a:schemeClr val="accent2"/>
                </a:solidFill>
                <a:latin typeface="Calibri" pitchFamily="34" charset="0"/>
                <a:sym typeface="Wingdings" pitchFamily="2" charset="2"/>
              </a:rPr>
              <a:t> Conclusione (effetto)</a:t>
            </a:r>
            <a:endParaRPr lang="it-IT" sz="14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268306" name="Text Box 1044"/>
          <p:cNvSpPr txBox="1">
            <a:spLocks noChangeArrowheads="1"/>
          </p:cNvSpPr>
          <p:nvPr/>
        </p:nvSpPr>
        <p:spPr bwMode="auto">
          <a:xfrm>
            <a:off x="4195763" y="5734050"/>
            <a:ext cx="4684712" cy="30480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1400" b="1">
                <a:solidFill>
                  <a:srgbClr val="FF0000"/>
                </a:solidFill>
                <a:latin typeface="Calibri" pitchFamily="34" charset="0"/>
              </a:rPr>
              <a:t>Conclusione (causa) </a:t>
            </a:r>
            <a:r>
              <a:rPr lang="it-IT" sz="1400" b="1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 ? Premessa? (effetto)</a:t>
            </a:r>
            <a:endParaRPr lang="it-IT" sz="14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68307" name="Rectangle 1045"/>
          <p:cNvSpPr>
            <a:spLocks noChangeArrowheads="1"/>
          </p:cNvSpPr>
          <p:nvPr/>
        </p:nvSpPr>
        <p:spPr bwMode="auto">
          <a:xfrm>
            <a:off x="5195888" y="3876675"/>
            <a:ext cx="3216275" cy="1920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 sz="200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it-IT" sz="2000">
                <a:latin typeface="Calibri" pitchFamily="34" charset="0"/>
              </a:rPr>
              <a:t>La macchina non parte</a:t>
            </a:r>
          </a:p>
          <a:p>
            <a:endParaRPr lang="it-IT" sz="2000">
              <a:latin typeface="Calibri" pitchFamily="34" charset="0"/>
            </a:endParaRPr>
          </a:p>
          <a:p>
            <a:endParaRPr lang="it-IT" sz="2000">
              <a:latin typeface="Calibri" pitchFamily="34" charset="0"/>
            </a:endParaRPr>
          </a:p>
          <a:p>
            <a:r>
              <a:rPr lang="it-IT" sz="2000">
                <a:latin typeface="Calibri" pitchFamily="34" charset="0"/>
              </a:rPr>
              <a:t>? La batteria è scarica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1026"/>
          <p:cNvSpPr>
            <a:spLocks noChangeArrowheads="1"/>
          </p:cNvSpPr>
          <p:nvPr/>
        </p:nvSpPr>
        <p:spPr bwMode="auto">
          <a:xfrm>
            <a:off x="342900" y="982663"/>
            <a:ext cx="8467725" cy="494665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3443" name="Rectangle 1027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69316" name="Rectangle 1028"/>
          <p:cNvSpPr>
            <a:spLocks noChangeArrowheads="1"/>
          </p:cNvSpPr>
          <p:nvPr/>
        </p:nvSpPr>
        <p:spPr bwMode="auto">
          <a:xfrm>
            <a:off x="396875" y="1311275"/>
            <a:ext cx="83375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it-IT" sz="2000">
              <a:latin typeface="Calibri" pitchFamily="34" charset="0"/>
            </a:endParaRPr>
          </a:p>
          <a:p>
            <a:pPr eaLnBrk="0" hangingPunct="0"/>
            <a:r>
              <a:rPr lang="it-IT" sz="2000">
                <a:latin typeface="Calibri" pitchFamily="34" charset="0"/>
              </a:rPr>
              <a:t>Ecco un esempio di abduzione rispetto a una spiegazione: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69317" name="Line 1031"/>
          <p:cNvSpPr>
            <a:spLocks noChangeShapeType="1"/>
          </p:cNvSpPr>
          <p:nvPr/>
        </p:nvSpPr>
        <p:spPr bwMode="auto">
          <a:xfrm>
            <a:off x="5446713" y="47640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48" name="Rectangle 1032"/>
          <p:cNvSpPr>
            <a:spLocks noChangeArrowheads="1"/>
          </p:cNvSpPr>
          <p:nvPr/>
        </p:nvSpPr>
        <p:spPr bwMode="auto">
          <a:xfrm>
            <a:off x="5373688" y="4413250"/>
            <a:ext cx="2735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1853449" name="AutoShape 1033"/>
          <p:cNvSpPr>
            <a:spLocks noChangeArrowheads="1"/>
          </p:cNvSpPr>
          <p:nvPr/>
        </p:nvSpPr>
        <p:spPr bwMode="auto">
          <a:xfrm>
            <a:off x="4284663" y="4387850"/>
            <a:ext cx="1008062" cy="647700"/>
          </a:xfrm>
          <a:prstGeom prst="upArrow">
            <a:avLst>
              <a:gd name="adj1" fmla="val 53074"/>
              <a:gd name="adj2" fmla="val 41667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9320" name="AutoShape 1034"/>
          <p:cNvSpPr>
            <a:spLocks noChangeArrowheads="1"/>
          </p:cNvSpPr>
          <p:nvPr/>
        </p:nvSpPr>
        <p:spPr bwMode="auto">
          <a:xfrm flipV="1">
            <a:off x="438150" y="4394200"/>
            <a:ext cx="914400" cy="688975"/>
          </a:xfrm>
          <a:prstGeom prst="upArrow">
            <a:avLst>
              <a:gd name="adj1" fmla="val 53074"/>
              <a:gd name="adj2" fmla="val 41667"/>
            </a:avLst>
          </a:prstGeom>
          <a:solidFill>
            <a:srgbClr val="0000CC">
              <a:alpha val="5098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9321" name="Line 1035"/>
          <p:cNvSpPr>
            <a:spLocks noChangeShapeType="1"/>
          </p:cNvSpPr>
          <p:nvPr/>
        </p:nvSpPr>
        <p:spPr bwMode="auto">
          <a:xfrm flipV="1">
            <a:off x="6500813" y="4484688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9322" name="Text Box 1036"/>
          <p:cNvSpPr txBox="1">
            <a:spLocks noChangeArrowheads="1"/>
          </p:cNvSpPr>
          <p:nvPr/>
        </p:nvSpPr>
        <p:spPr bwMode="auto">
          <a:xfrm>
            <a:off x="6953250" y="4957763"/>
            <a:ext cx="150177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 =  Batteria è scarica ??</a:t>
            </a:r>
          </a:p>
        </p:txBody>
      </p:sp>
      <p:sp>
        <p:nvSpPr>
          <p:cNvPr id="269323" name="Text Box 1037"/>
          <p:cNvSpPr txBox="1">
            <a:spLocks noChangeArrowheads="1"/>
          </p:cNvSpPr>
          <p:nvPr/>
        </p:nvSpPr>
        <p:spPr bwMode="auto">
          <a:xfrm>
            <a:off x="6867525" y="4214813"/>
            <a:ext cx="1727200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La Macchina non va</a:t>
            </a:r>
          </a:p>
        </p:txBody>
      </p:sp>
      <p:sp>
        <p:nvSpPr>
          <p:cNvPr id="269324" name="Line 1038"/>
          <p:cNvSpPr>
            <a:spLocks noChangeShapeType="1"/>
          </p:cNvSpPr>
          <p:nvPr/>
        </p:nvSpPr>
        <p:spPr bwMode="auto">
          <a:xfrm>
            <a:off x="6526213" y="5043488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9325" name="Line 1039"/>
          <p:cNvSpPr>
            <a:spLocks noChangeShapeType="1"/>
          </p:cNvSpPr>
          <p:nvPr/>
        </p:nvSpPr>
        <p:spPr bwMode="auto">
          <a:xfrm>
            <a:off x="1339850" y="4716463"/>
            <a:ext cx="1655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56" name="Rectangle 1040"/>
          <p:cNvSpPr>
            <a:spLocks noChangeArrowheads="1"/>
          </p:cNvSpPr>
          <p:nvPr/>
        </p:nvSpPr>
        <p:spPr bwMode="auto">
          <a:xfrm>
            <a:off x="1292225" y="4365625"/>
            <a:ext cx="27352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269327" name="Line 1041"/>
          <p:cNvSpPr>
            <a:spLocks noChangeShapeType="1"/>
          </p:cNvSpPr>
          <p:nvPr/>
        </p:nvSpPr>
        <p:spPr bwMode="auto">
          <a:xfrm flipV="1">
            <a:off x="2470150" y="4437063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9328" name="Text Box 1042"/>
          <p:cNvSpPr txBox="1">
            <a:spLocks noChangeArrowheads="1"/>
          </p:cNvSpPr>
          <p:nvPr/>
        </p:nvSpPr>
        <p:spPr bwMode="auto">
          <a:xfrm>
            <a:off x="2617788" y="4910138"/>
            <a:ext cx="136842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=Macchina non va</a:t>
            </a:r>
          </a:p>
        </p:txBody>
      </p:sp>
      <p:sp>
        <p:nvSpPr>
          <p:cNvPr id="269329" name="Text Box 1043"/>
          <p:cNvSpPr txBox="1">
            <a:spLocks noChangeArrowheads="1"/>
          </p:cNvSpPr>
          <p:nvPr/>
        </p:nvSpPr>
        <p:spPr bwMode="auto">
          <a:xfrm>
            <a:off x="2557463" y="4167188"/>
            <a:ext cx="136842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A= Batteria scarica</a:t>
            </a:r>
          </a:p>
        </p:txBody>
      </p:sp>
      <p:sp>
        <p:nvSpPr>
          <p:cNvPr id="269330" name="Line 1044"/>
          <p:cNvSpPr>
            <a:spLocks noChangeShapeType="1"/>
          </p:cNvSpPr>
          <p:nvPr/>
        </p:nvSpPr>
        <p:spPr bwMode="auto">
          <a:xfrm>
            <a:off x="2495550" y="4995863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9331" name="Text Box 1045"/>
          <p:cNvSpPr txBox="1">
            <a:spLocks noChangeArrowheads="1"/>
          </p:cNvSpPr>
          <p:nvPr/>
        </p:nvSpPr>
        <p:spPr bwMode="auto">
          <a:xfrm>
            <a:off x="755650" y="3468688"/>
            <a:ext cx="3071813" cy="6413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A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 B (</a:t>
            </a:r>
            <a:r>
              <a:rPr lang="it-IT" sz="2000" b="1">
                <a:latin typeface="Calibri" pitchFamily="34" charset="0"/>
              </a:rPr>
              <a:t>Spiegazione)</a:t>
            </a:r>
            <a:r>
              <a:rPr lang="it-IT" b="1">
                <a:latin typeface="Calibri" pitchFamily="34" charset="0"/>
              </a:rPr>
              <a:t> </a:t>
            </a:r>
          </a:p>
          <a:p>
            <a:r>
              <a:rPr lang="it-IT" sz="1600" i="1">
                <a:latin typeface="Calibri" pitchFamily="34" charset="0"/>
              </a:rPr>
              <a:t>ragionamento causale</a:t>
            </a:r>
          </a:p>
        </p:txBody>
      </p:sp>
      <p:sp>
        <p:nvSpPr>
          <p:cNvPr id="269332" name="Text Box 1046"/>
          <p:cNvSpPr txBox="1">
            <a:spLocks noChangeArrowheads="1"/>
          </p:cNvSpPr>
          <p:nvPr/>
        </p:nvSpPr>
        <p:spPr bwMode="auto">
          <a:xfrm>
            <a:off x="4438650" y="3522663"/>
            <a:ext cx="39179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  B , ?? 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 b="1">
                <a:latin typeface="Calibri" pitchFamily="34" charset="0"/>
              </a:rPr>
              <a:t>A ?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? (</a:t>
            </a:r>
            <a:r>
              <a:rPr lang="it-IT" sz="2000" b="1">
                <a:latin typeface="Calibri" pitchFamily="34" charset="0"/>
              </a:rPr>
              <a:t>Abduzione)</a:t>
            </a:r>
          </a:p>
        </p:txBody>
      </p:sp>
      <p:sp>
        <p:nvSpPr>
          <p:cNvPr id="269333" name="Oval 1047"/>
          <p:cNvSpPr>
            <a:spLocks noChangeArrowheads="1"/>
          </p:cNvSpPr>
          <p:nvPr/>
        </p:nvSpPr>
        <p:spPr bwMode="auto">
          <a:xfrm>
            <a:off x="371475" y="3154363"/>
            <a:ext cx="3789363" cy="26765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9334" name="Oval 1048"/>
          <p:cNvSpPr>
            <a:spLocks noChangeArrowheads="1"/>
          </p:cNvSpPr>
          <p:nvPr/>
        </p:nvSpPr>
        <p:spPr bwMode="auto">
          <a:xfrm>
            <a:off x="4146550" y="3060700"/>
            <a:ext cx="4600575" cy="282257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69335" name="Text Box 1049"/>
          <p:cNvSpPr txBox="1">
            <a:spLocks noChangeArrowheads="1"/>
          </p:cNvSpPr>
          <p:nvPr/>
        </p:nvSpPr>
        <p:spPr bwMode="auto">
          <a:xfrm>
            <a:off x="5672138" y="5489575"/>
            <a:ext cx="1482725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È </a:t>
            </a:r>
            <a:r>
              <a:rPr lang="it-IT" sz="1000" b="1">
                <a:latin typeface="Calibri" pitchFamily="34" charset="0"/>
              </a:rPr>
              <a:t>plausibile</a:t>
            </a:r>
            <a:r>
              <a:rPr lang="it-IT" sz="1000">
                <a:latin typeface="Calibri" pitchFamily="34" charset="0"/>
              </a:rPr>
              <a:t> che la batteria sia scarica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43" name="Rectangle 1027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70339" name="Rectangle 1028"/>
          <p:cNvSpPr>
            <a:spLocks noChangeArrowheads="1"/>
          </p:cNvSpPr>
          <p:nvPr/>
        </p:nvSpPr>
        <p:spPr bwMode="auto">
          <a:xfrm>
            <a:off x="0" y="889000"/>
            <a:ext cx="91440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/>
              <a:t>In questo caso la funzione dell’abduzione è la conservazione degli schemi esplicativi. In passato si è riscontrato che un processo di inferenza da un determinato effetto B a una causa A si è dimostrato efficace. Pur non potendo escludere che, in circostanze diverse, B possa essere dovuto a una causa differente, appare ragionevole partire anche in questo caso dalla causa A per spiegare l’effetto B e saggiare la plausibilità di questa ipotesi esplicativa.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70340" name="Line 1031"/>
          <p:cNvSpPr>
            <a:spLocks noChangeShapeType="1"/>
          </p:cNvSpPr>
          <p:nvPr/>
        </p:nvSpPr>
        <p:spPr bwMode="auto">
          <a:xfrm>
            <a:off x="5446713" y="47640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48" name="Rectangle 1032"/>
          <p:cNvSpPr>
            <a:spLocks noChangeArrowheads="1"/>
          </p:cNvSpPr>
          <p:nvPr/>
        </p:nvSpPr>
        <p:spPr bwMode="auto">
          <a:xfrm>
            <a:off x="5373688" y="4413250"/>
            <a:ext cx="2735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1853449" name="AutoShape 1033"/>
          <p:cNvSpPr>
            <a:spLocks noChangeArrowheads="1"/>
          </p:cNvSpPr>
          <p:nvPr/>
        </p:nvSpPr>
        <p:spPr bwMode="auto">
          <a:xfrm>
            <a:off x="4284663" y="4387850"/>
            <a:ext cx="1008062" cy="647700"/>
          </a:xfrm>
          <a:prstGeom prst="upArrow">
            <a:avLst>
              <a:gd name="adj1" fmla="val 53074"/>
              <a:gd name="adj2" fmla="val 41667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0343" name="AutoShape 1034"/>
          <p:cNvSpPr>
            <a:spLocks noChangeArrowheads="1"/>
          </p:cNvSpPr>
          <p:nvPr/>
        </p:nvSpPr>
        <p:spPr bwMode="auto">
          <a:xfrm flipV="1">
            <a:off x="438150" y="4394200"/>
            <a:ext cx="914400" cy="688975"/>
          </a:xfrm>
          <a:prstGeom prst="upArrow">
            <a:avLst>
              <a:gd name="adj1" fmla="val 53074"/>
              <a:gd name="adj2" fmla="val 41667"/>
            </a:avLst>
          </a:prstGeom>
          <a:solidFill>
            <a:srgbClr val="0000CC">
              <a:alpha val="5098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0344" name="Line 1035"/>
          <p:cNvSpPr>
            <a:spLocks noChangeShapeType="1"/>
          </p:cNvSpPr>
          <p:nvPr/>
        </p:nvSpPr>
        <p:spPr bwMode="auto">
          <a:xfrm flipV="1">
            <a:off x="6500813" y="4484688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0345" name="Text Box 1036"/>
          <p:cNvSpPr txBox="1">
            <a:spLocks noChangeArrowheads="1"/>
          </p:cNvSpPr>
          <p:nvPr/>
        </p:nvSpPr>
        <p:spPr bwMode="auto">
          <a:xfrm>
            <a:off x="6953250" y="4957763"/>
            <a:ext cx="150177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 =  Batteria è scarica ??</a:t>
            </a:r>
          </a:p>
        </p:txBody>
      </p:sp>
      <p:sp>
        <p:nvSpPr>
          <p:cNvPr id="270346" name="Text Box 1037"/>
          <p:cNvSpPr txBox="1">
            <a:spLocks noChangeArrowheads="1"/>
          </p:cNvSpPr>
          <p:nvPr/>
        </p:nvSpPr>
        <p:spPr bwMode="auto">
          <a:xfrm>
            <a:off x="6867525" y="4214813"/>
            <a:ext cx="1727200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La Macchina non va</a:t>
            </a:r>
          </a:p>
        </p:txBody>
      </p:sp>
      <p:sp>
        <p:nvSpPr>
          <p:cNvPr id="270347" name="Line 1038"/>
          <p:cNvSpPr>
            <a:spLocks noChangeShapeType="1"/>
          </p:cNvSpPr>
          <p:nvPr/>
        </p:nvSpPr>
        <p:spPr bwMode="auto">
          <a:xfrm>
            <a:off x="6526213" y="5043488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0348" name="Line 1039"/>
          <p:cNvSpPr>
            <a:spLocks noChangeShapeType="1"/>
          </p:cNvSpPr>
          <p:nvPr/>
        </p:nvSpPr>
        <p:spPr bwMode="auto">
          <a:xfrm>
            <a:off x="1339850" y="4716463"/>
            <a:ext cx="1655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56" name="Rectangle 1040"/>
          <p:cNvSpPr>
            <a:spLocks noChangeArrowheads="1"/>
          </p:cNvSpPr>
          <p:nvPr/>
        </p:nvSpPr>
        <p:spPr bwMode="auto">
          <a:xfrm>
            <a:off x="1292225" y="4365625"/>
            <a:ext cx="27352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270350" name="Line 1041"/>
          <p:cNvSpPr>
            <a:spLocks noChangeShapeType="1"/>
          </p:cNvSpPr>
          <p:nvPr/>
        </p:nvSpPr>
        <p:spPr bwMode="auto">
          <a:xfrm flipV="1">
            <a:off x="2470150" y="4437063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0351" name="Text Box 1042"/>
          <p:cNvSpPr txBox="1">
            <a:spLocks noChangeArrowheads="1"/>
          </p:cNvSpPr>
          <p:nvPr/>
        </p:nvSpPr>
        <p:spPr bwMode="auto">
          <a:xfrm>
            <a:off x="2617788" y="4910138"/>
            <a:ext cx="136842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=Macchina non va</a:t>
            </a:r>
          </a:p>
        </p:txBody>
      </p:sp>
      <p:sp>
        <p:nvSpPr>
          <p:cNvPr id="270352" name="Text Box 1043"/>
          <p:cNvSpPr txBox="1">
            <a:spLocks noChangeArrowheads="1"/>
          </p:cNvSpPr>
          <p:nvPr/>
        </p:nvSpPr>
        <p:spPr bwMode="auto">
          <a:xfrm>
            <a:off x="2557463" y="4167188"/>
            <a:ext cx="1368425" cy="5810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A= Batteria scarica</a:t>
            </a:r>
          </a:p>
        </p:txBody>
      </p:sp>
      <p:sp>
        <p:nvSpPr>
          <p:cNvPr id="270353" name="Line 1044"/>
          <p:cNvSpPr>
            <a:spLocks noChangeShapeType="1"/>
          </p:cNvSpPr>
          <p:nvPr/>
        </p:nvSpPr>
        <p:spPr bwMode="auto">
          <a:xfrm>
            <a:off x="2495550" y="4995863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0354" name="Text Box 1045"/>
          <p:cNvSpPr txBox="1">
            <a:spLocks noChangeArrowheads="1"/>
          </p:cNvSpPr>
          <p:nvPr/>
        </p:nvSpPr>
        <p:spPr bwMode="auto">
          <a:xfrm>
            <a:off x="755650" y="3468688"/>
            <a:ext cx="3071813" cy="641350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A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 B (</a:t>
            </a:r>
            <a:r>
              <a:rPr lang="it-IT" sz="2000" b="1">
                <a:latin typeface="Calibri" pitchFamily="34" charset="0"/>
              </a:rPr>
              <a:t>Spiegazione)</a:t>
            </a:r>
            <a:r>
              <a:rPr lang="it-IT" b="1">
                <a:latin typeface="Calibri" pitchFamily="34" charset="0"/>
              </a:rPr>
              <a:t> </a:t>
            </a:r>
          </a:p>
          <a:p>
            <a:r>
              <a:rPr lang="it-IT" sz="1600" i="1">
                <a:latin typeface="Calibri" pitchFamily="34" charset="0"/>
              </a:rPr>
              <a:t>ragionamento causale</a:t>
            </a:r>
          </a:p>
        </p:txBody>
      </p:sp>
      <p:sp>
        <p:nvSpPr>
          <p:cNvPr id="270355" name="Text Box 1046"/>
          <p:cNvSpPr txBox="1">
            <a:spLocks noChangeArrowheads="1"/>
          </p:cNvSpPr>
          <p:nvPr/>
        </p:nvSpPr>
        <p:spPr bwMode="auto">
          <a:xfrm>
            <a:off x="4438650" y="3522663"/>
            <a:ext cx="39179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  B , ?? 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 b="1">
                <a:latin typeface="Calibri" pitchFamily="34" charset="0"/>
              </a:rPr>
              <a:t>A ?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? (</a:t>
            </a:r>
            <a:r>
              <a:rPr lang="it-IT" sz="2000" b="1">
                <a:latin typeface="Calibri" pitchFamily="34" charset="0"/>
              </a:rPr>
              <a:t>Abduzione)</a:t>
            </a:r>
          </a:p>
        </p:txBody>
      </p:sp>
      <p:sp>
        <p:nvSpPr>
          <p:cNvPr id="270356" name="Oval 1047"/>
          <p:cNvSpPr>
            <a:spLocks noChangeArrowheads="1"/>
          </p:cNvSpPr>
          <p:nvPr/>
        </p:nvSpPr>
        <p:spPr bwMode="auto">
          <a:xfrm>
            <a:off x="371475" y="3154363"/>
            <a:ext cx="3789363" cy="26765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0357" name="Oval 1048"/>
          <p:cNvSpPr>
            <a:spLocks noChangeArrowheads="1"/>
          </p:cNvSpPr>
          <p:nvPr/>
        </p:nvSpPr>
        <p:spPr bwMode="auto">
          <a:xfrm>
            <a:off x="4146550" y="3060700"/>
            <a:ext cx="4600575" cy="282257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0358" name="Text Box 1049"/>
          <p:cNvSpPr txBox="1">
            <a:spLocks noChangeArrowheads="1"/>
          </p:cNvSpPr>
          <p:nvPr/>
        </p:nvSpPr>
        <p:spPr bwMode="auto">
          <a:xfrm>
            <a:off x="5672138" y="5489575"/>
            <a:ext cx="1482725" cy="43338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100">
                <a:latin typeface="Calibri" pitchFamily="34" charset="0"/>
              </a:rPr>
              <a:t>È </a:t>
            </a:r>
            <a:r>
              <a:rPr lang="it-IT" sz="1100" b="1">
                <a:latin typeface="Calibri" pitchFamily="34" charset="0"/>
              </a:rPr>
              <a:t>plausibile</a:t>
            </a:r>
            <a:r>
              <a:rPr lang="it-IT" sz="1100">
                <a:latin typeface="Calibri" pitchFamily="34" charset="0"/>
              </a:rPr>
              <a:t> che la batteria sia scarica</a:t>
            </a:r>
          </a:p>
        </p:txBody>
      </p:sp>
      <p:sp>
        <p:nvSpPr>
          <p:cNvPr id="270359" name="CasellaDiTesto 23"/>
          <p:cNvSpPr txBox="1">
            <a:spLocks noChangeArrowheads="1"/>
          </p:cNvSpPr>
          <p:nvPr/>
        </p:nvSpPr>
        <p:spPr bwMode="auto">
          <a:xfrm>
            <a:off x="207963" y="889000"/>
            <a:ext cx="8797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1026"/>
          <p:cNvSpPr>
            <a:spLocks noChangeArrowheads="1"/>
          </p:cNvSpPr>
          <p:nvPr/>
        </p:nvSpPr>
        <p:spPr bwMode="auto">
          <a:xfrm>
            <a:off x="342900" y="982663"/>
            <a:ext cx="8467725" cy="494665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3443" name="Rectangle 1027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71364" name="Rectangle 1028"/>
          <p:cNvSpPr>
            <a:spLocks noChangeArrowheads="1"/>
          </p:cNvSpPr>
          <p:nvPr/>
        </p:nvSpPr>
        <p:spPr bwMode="auto">
          <a:xfrm>
            <a:off x="396875" y="1311275"/>
            <a:ext cx="83375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sz="2000">
                <a:latin typeface="Calibri" pitchFamily="34" charset="0"/>
              </a:rPr>
              <a:t>Ma è anche  il processo che ci consente di sostenere  che una certa congettura (o ipotesi), cioè che A sia vero, vale la pena di essere presa in considerazione in quanto, grazie a essa, siamo in grado di spiegare un fatto B del tutto inatteso e sorprendente.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71365" name="Line 1031"/>
          <p:cNvSpPr>
            <a:spLocks noChangeShapeType="1"/>
          </p:cNvSpPr>
          <p:nvPr/>
        </p:nvSpPr>
        <p:spPr bwMode="auto">
          <a:xfrm>
            <a:off x="5446713" y="47640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48" name="Rectangle 1032"/>
          <p:cNvSpPr>
            <a:spLocks noChangeArrowheads="1"/>
          </p:cNvSpPr>
          <p:nvPr/>
        </p:nvSpPr>
        <p:spPr bwMode="auto">
          <a:xfrm>
            <a:off x="5373688" y="4413250"/>
            <a:ext cx="2735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1853449" name="AutoShape 1033"/>
          <p:cNvSpPr>
            <a:spLocks noChangeArrowheads="1"/>
          </p:cNvSpPr>
          <p:nvPr/>
        </p:nvSpPr>
        <p:spPr bwMode="auto">
          <a:xfrm>
            <a:off x="4284663" y="4387850"/>
            <a:ext cx="1008062" cy="647700"/>
          </a:xfrm>
          <a:prstGeom prst="upArrow">
            <a:avLst>
              <a:gd name="adj1" fmla="val 53074"/>
              <a:gd name="adj2" fmla="val 41667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1368" name="AutoShape 1034"/>
          <p:cNvSpPr>
            <a:spLocks noChangeArrowheads="1"/>
          </p:cNvSpPr>
          <p:nvPr/>
        </p:nvSpPr>
        <p:spPr bwMode="auto">
          <a:xfrm flipV="1">
            <a:off x="438150" y="4394200"/>
            <a:ext cx="914400" cy="688975"/>
          </a:xfrm>
          <a:prstGeom prst="upArrow">
            <a:avLst>
              <a:gd name="adj1" fmla="val 53074"/>
              <a:gd name="adj2" fmla="val 41667"/>
            </a:avLst>
          </a:prstGeom>
          <a:solidFill>
            <a:srgbClr val="0000CC">
              <a:alpha val="5098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1369" name="Line 1035"/>
          <p:cNvSpPr>
            <a:spLocks noChangeShapeType="1"/>
          </p:cNvSpPr>
          <p:nvPr/>
        </p:nvSpPr>
        <p:spPr bwMode="auto">
          <a:xfrm flipV="1">
            <a:off x="6500813" y="4484688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1370" name="Text Box 1036"/>
          <p:cNvSpPr txBox="1">
            <a:spLocks noChangeArrowheads="1"/>
          </p:cNvSpPr>
          <p:nvPr/>
        </p:nvSpPr>
        <p:spPr bwMode="auto">
          <a:xfrm>
            <a:off x="6953250" y="4957763"/>
            <a:ext cx="1501775" cy="83026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 = Ipotesi</a:t>
            </a:r>
          </a:p>
          <a:p>
            <a:r>
              <a:rPr lang="it-IT" sz="1600">
                <a:latin typeface="Comic Sans MS" pitchFamily="66" charset="0"/>
              </a:rPr>
              <a:t>esplicativa</a:t>
            </a:r>
          </a:p>
          <a:p>
            <a:r>
              <a:rPr lang="it-IT" sz="1600">
                <a:latin typeface="Comic Sans MS" pitchFamily="66" charset="0"/>
              </a:rPr>
              <a:t>di B</a:t>
            </a:r>
          </a:p>
        </p:txBody>
      </p:sp>
      <p:sp>
        <p:nvSpPr>
          <p:cNvPr id="271371" name="Text Box 1037"/>
          <p:cNvSpPr txBox="1">
            <a:spLocks noChangeArrowheads="1"/>
          </p:cNvSpPr>
          <p:nvPr/>
        </p:nvSpPr>
        <p:spPr bwMode="auto">
          <a:xfrm>
            <a:off x="6867525" y="4214813"/>
            <a:ext cx="1727200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Fatto</a:t>
            </a:r>
          </a:p>
          <a:p>
            <a:r>
              <a:rPr lang="it-IT" sz="1600">
                <a:latin typeface="Comic Sans MS" pitchFamily="66" charset="0"/>
              </a:rPr>
              <a:t>sorprendente</a:t>
            </a:r>
          </a:p>
        </p:txBody>
      </p:sp>
      <p:sp>
        <p:nvSpPr>
          <p:cNvPr id="271372" name="Line 1038"/>
          <p:cNvSpPr>
            <a:spLocks noChangeShapeType="1"/>
          </p:cNvSpPr>
          <p:nvPr/>
        </p:nvSpPr>
        <p:spPr bwMode="auto">
          <a:xfrm>
            <a:off x="6526213" y="5043488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1373" name="Line 1039"/>
          <p:cNvSpPr>
            <a:spLocks noChangeShapeType="1"/>
          </p:cNvSpPr>
          <p:nvPr/>
        </p:nvSpPr>
        <p:spPr bwMode="auto">
          <a:xfrm>
            <a:off x="1339850" y="4716463"/>
            <a:ext cx="1655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56" name="Rectangle 1040"/>
          <p:cNvSpPr>
            <a:spLocks noChangeArrowheads="1"/>
          </p:cNvSpPr>
          <p:nvPr/>
        </p:nvSpPr>
        <p:spPr bwMode="auto">
          <a:xfrm>
            <a:off x="1292225" y="4365625"/>
            <a:ext cx="27352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271375" name="Line 1041"/>
          <p:cNvSpPr>
            <a:spLocks noChangeShapeType="1"/>
          </p:cNvSpPr>
          <p:nvPr/>
        </p:nvSpPr>
        <p:spPr bwMode="auto">
          <a:xfrm flipV="1">
            <a:off x="2470150" y="4437063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1376" name="Text Box 1042"/>
          <p:cNvSpPr txBox="1">
            <a:spLocks noChangeArrowheads="1"/>
          </p:cNvSpPr>
          <p:nvPr/>
        </p:nvSpPr>
        <p:spPr bwMode="auto">
          <a:xfrm>
            <a:off x="2617788" y="4910138"/>
            <a:ext cx="1368425" cy="55403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</a:t>
            </a:r>
            <a:r>
              <a:rPr lang="it-IT" sz="1400">
                <a:latin typeface="Comic Sans MS" pitchFamily="66" charset="0"/>
              </a:rPr>
              <a:t>Fatto</a:t>
            </a:r>
          </a:p>
          <a:p>
            <a:r>
              <a:rPr lang="it-IT" sz="1400">
                <a:latin typeface="Comic Sans MS" pitchFamily="66" charset="0"/>
              </a:rPr>
              <a:t>sorprendente</a:t>
            </a:r>
            <a:endParaRPr lang="it-IT" sz="1600">
              <a:latin typeface="Comic Sans MS" pitchFamily="66" charset="0"/>
            </a:endParaRPr>
          </a:p>
        </p:txBody>
      </p:sp>
      <p:sp>
        <p:nvSpPr>
          <p:cNvPr id="271377" name="Text Box 1043"/>
          <p:cNvSpPr txBox="1">
            <a:spLocks noChangeArrowheads="1"/>
          </p:cNvSpPr>
          <p:nvPr/>
        </p:nvSpPr>
        <p:spPr bwMode="auto">
          <a:xfrm>
            <a:off x="2557463" y="4167188"/>
            <a:ext cx="1368425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A= Ipotesi </a:t>
            </a:r>
          </a:p>
          <a:p>
            <a:r>
              <a:rPr lang="it-IT" sz="1600">
                <a:latin typeface="Comic Sans MS" pitchFamily="66" charset="0"/>
              </a:rPr>
              <a:t>esplicativa </a:t>
            </a:r>
          </a:p>
        </p:txBody>
      </p:sp>
      <p:sp>
        <p:nvSpPr>
          <p:cNvPr id="271378" name="Line 1044"/>
          <p:cNvSpPr>
            <a:spLocks noChangeShapeType="1"/>
          </p:cNvSpPr>
          <p:nvPr/>
        </p:nvSpPr>
        <p:spPr bwMode="auto">
          <a:xfrm>
            <a:off x="2495550" y="4995863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1379" name="Text Box 1045"/>
          <p:cNvSpPr txBox="1">
            <a:spLocks noChangeArrowheads="1"/>
          </p:cNvSpPr>
          <p:nvPr/>
        </p:nvSpPr>
        <p:spPr bwMode="auto">
          <a:xfrm>
            <a:off x="755650" y="3468688"/>
            <a:ext cx="180975" cy="341312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 sz="1600" i="1">
              <a:latin typeface="Calibri" pitchFamily="34" charset="0"/>
            </a:endParaRPr>
          </a:p>
        </p:txBody>
      </p:sp>
      <p:sp>
        <p:nvSpPr>
          <p:cNvPr id="271380" name="Text Box 1046"/>
          <p:cNvSpPr txBox="1">
            <a:spLocks noChangeArrowheads="1"/>
          </p:cNvSpPr>
          <p:nvPr/>
        </p:nvSpPr>
        <p:spPr bwMode="auto">
          <a:xfrm>
            <a:off x="4438650" y="3522663"/>
            <a:ext cx="39179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  B , ?? 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 b="1">
                <a:latin typeface="Calibri" pitchFamily="34" charset="0"/>
              </a:rPr>
              <a:t>A ?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? (</a:t>
            </a:r>
            <a:r>
              <a:rPr lang="it-IT" sz="2000" b="1">
                <a:latin typeface="Calibri" pitchFamily="34" charset="0"/>
              </a:rPr>
              <a:t>Abduzione)</a:t>
            </a:r>
          </a:p>
        </p:txBody>
      </p:sp>
      <p:sp>
        <p:nvSpPr>
          <p:cNvPr id="271381" name="Oval 1047"/>
          <p:cNvSpPr>
            <a:spLocks noChangeArrowheads="1"/>
          </p:cNvSpPr>
          <p:nvPr/>
        </p:nvSpPr>
        <p:spPr bwMode="auto">
          <a:xfrm>
            <a:off x="371475" y="3154363"/>
            <a:ext cx="3789363" cy="26765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1382" name="Oval 1048"/>
          <p:cNvSpPr>
            <a:spLocks noChangeArrowheads="1"/>
          </p:cNvSpPr>
          <p:nvPr/>
        </p:nvSpPr>
        <p:spPr bwMode="auto">
          <a:xfrm>
            <a:off x="4146550" y="3060700"/>
            <a:ext cx="4600575" cy="282257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1383" name="Text Box 1049"/>
          <p:cNvSpPr txBox="1">
            <a:spLocks noChangeArrowheads="1"/>
          </p:cNvSpPr>
          <p:nvPr/>
        </p:nvSpPr>
        <p:spPr bwMode="auto">
          <a:xfrm>
            <a:off x="5672138" y="5489575"/>
            <a:ext cx="1482725" cy="43338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100"/>
              <a:t>È </a:t>
            </a:r>
            <a:r>
              <a:rPr lang="it-IT" sz="1100" b="1"/>
              <a:t>plausibile</a:t>
            </a:r>
            <a:r>
              <a:rPr lang="it-IT" sz="1100"/>
              <a:t> che A</a:t>
            </a:r>
          </a:p>
          <a:p>
            <a:r>
              <a:rPr lang="it-IT" sz="1100"/>
              <a:t>sia vera.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1026"/>
          <p:cNvSpPr>
            <a:spLocks noChangeArrowheads="1"/>
          </p:cNvSpPr>
          <p:nvPr/>
        </p:nvSpPr>
        <p:spPr bwMode="auto">
          <a:xfrm>
            <a:off x="342900" y="982663"/>
            <a:ext cx="8467725" cy="494665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3443" name="Rectangle 1027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72388" name="Rectangle 1028"/>
          <p:cNvSpPr>
            <a:spLocks noChangeArrowheads="1"/>
          </p:cNvSpPr>
          <p:nvPr/>
        </p:nvSpPr>
        <p:spPr bwMode="auto">
          <a:xfrm>
            <a:off x="396875" y="1311275"/>
            <a:ext cx="83375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In questo caso lo schema del ragionamento per abduzione è il seguente: </a:t>
            </a:r>
          </a:p>
          <a:p>
            <a:r>
              <a:rPr lang="it-IT" sz="2000">
                <a:latin typeface="Calibri" pitchFamily="34" charset="0"/>
              </a:rPr>
              <a:t>1. Si osserva B, un fatto sorprendente. </a:t>
            </a:r>
          </a:p>
          <a:p>
            <a:r>
              <a:rPr lang="it-IT" sz="2000">
                <a:latin typeface="Calibri" pitchFamily="34" charset="0"/>
              </a:rPr>
              <a:t>2. Ma se A fosse vero, allora B sarebbe naturale. </a:t>
            </a:r>
          </a:p>
          <a:p>
            <a:r>
              <a:rPr lang="it-IT" sz="2000">
                <a:latin typeface="Calibri" pitchFamily="34" charset="0"/>
              </a:rPr>
              <a:t>3. C’è, dunque, ragione di sospettare che A sia vero. 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72389" name="Line 1031"/>
          <p:cNvSpPr>
            <a:spLocks noChangeShapeType="1"/>
          </p:cNvSpPr>
          <p:nvPr/>
        </p:nvSpPr>
        <p:spPr bwMode="auto">
          <a:xfrm>
            <a:off x="5446713" y="47640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48" name="Rectangle 1032"/>
          <p:cNvSpPr>
            <a:spLocks noChangeArrowheads="1"/>
          </p:cNvSpPr>
          <p:nvPr/>
        </p:nvSpPr>
        <p:spPr bwMode="auto">
          <a:xfrm>
            <a:off x="5373688" y="4413250"/>
            <a:ext cx="2735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1853449" name="AutoShape 1033"/>
          <p:cNvSpPr>
            <a:spLocks noChangeArrowheads="1"/>
          </p:cNvSpPr>
          <p:nvPr/>
        </p:nvSpPr>
        <p:spPr bwMode="auto">
          <a:xfrm>
            <a:off x="4284663" y="4387850"/>
            <a:ext cx="1008062" cy="647700"/>
          </a:xfrm>
          <a:prstGeom prst="upArrow">
            <a:avLst>
              <a:gd name="adj1" fmla="val 53074"/>
              <a:gd name="adj2" fmla="val 41667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2392" name="AutoShape 1034"/>
          <p:cNvSpPr>
            <a:spLocks noChangeArrowheads="1"/>
          </p:cNvSpPr>
          <p:nvPr/>
        </p:nvSpPr>
        <p:spPr bwMode="auto">
          <a:xfrm flipV="1">
            <a:off x="438150" y="4394200"/>
            <a:ext cx="914400" cy="688975"/>
          </a:xfrm>
          <a:prstGeom prst="upArrow">
            <a:avLst>
              <a:gd name="adj1" fmla="val 53074"/>
              <a:gd name="adj2" fmla="val 41667"/>
            </a:avLst>
          </a:prstGeom>
          <a:solidFill>
            <a:srgbClr val="0000CC">
              <a:alpha val="5098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2393" name="Line 1035"/>
          <p:cNvSpPr>
            <a:spLocks noChangeShapeType="1"/>
          </p:cNvSpPr>
          <p:nvPr/>
        </p:nvSpPr>
        <p:spPr bwMode="auto">
          <a:xfrm flipV="1">
            <a:off x="6500813" y="4484688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2394" name="Text Box 1036"/>
          <p:cNvSpPr txBox="1">
            <a:spLocks noChangeArrowheads="1"/>
          </p:cNvSpPr>
          <p:nvPr/>
        </p:nvSpPr>
        <p:spPr bwMode="auto">
          <a:xfrm>
            <a:off x="6953250" y="4957763"/>
            <a:ext cx="1501775" cy="83026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 = Ipotesi</a:t>
            </a:r>
          </a:p>
          <a:p>
            <a:r>
              <a:rPr lang="it-IT" sz="1600">
                <a:latin typeface="Comic Sans MS" pitchFamily="66" charset="0"/>
              </a:rPr>
              <a:t>esplicativa</a:t>
            </a:r>
          </a:p>
          <a:p>
            <a:r>
              <a:rPr lang="it-IT" sz="1600">
                <a:latin typeface="Comic Sans MS" pitchFamily="66" charset="0"/>
              </a:rPr>
              <a:t>di B</a:t>
            </a:r>
          </a:p>
        </p:txBody>
      </p:sp>
      <p:sp>
        <p:nvSpPr>
          <p:cNvPr id="272395" name="Text Box 1037"/>
          <p:cNvSpPr txBox="1">
            <a:spLocks noChangeArrowheads="1"/>
          </p:cNvSpPr>
          <p:nvPr/>
        </p:nvSpPr>
        <p:spPr bwMode="auto">
          <a:xfrm>
            <a:off x="6867525" y="4214813"/>
            <a:ext cx="1727200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Fatto</a:t>
            </a:r>
          </a:p>
          <a:p>
            <a:r>
              <a:rPr lang="it-IT" sz="1600">
                <a:latin typeface="Comic Sans MS" pitchFamily="66" charset="0"/>
              </a:rPr>
              <a:t>sorprendente</a:t>
            </a:r>
          </a:p>
        </p:txBody>
      </p:sp>
      <p:sp>
        <p:nvSpPr>
          <p:cNvPr id="272396" name="Line 1038"/>
          <p:cNvSpPr>
            <a:spLocks noChangeShapeType="1"/>
          </p:cNvSpPr>
          <p:nvPr/>
        </p:nvSpPr>
        <p:spPr bwMode="auto">
          <a:xfrm>
            <a:off x="6526213" y="5043488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2397" name="Line 1039"/>
          <p:cNvSpPr>
            <a:spLocks noChangeShapeType="1"/>
          </p:cNvSpPr>
          <p:nvPr/>
        </p:nvSpPr>
        <p:spPr bwMode="auto">
          <a:xfrm>
            <a:off x="1339850" y="4716463"/>
            <a:ext cx="1655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56" name="Rectangle 1040"/>
          <p:cNvSpPr>
            <a:spLocks noChangeArrowheads="1"/>
          </p:cNvSpPr>
          <p:nvPr/>
        </p:nvSpPr>
        <p:spPr bwMode="auto">
          <a:xfrm>
            <a:off x="1292225" y="4365625"/>
            <a:ext cx="27352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272399" name="Line 1041"/>
          <p:cNvSpPr>
            <a:spLocks noChangeShapeType="1"/>
          </p:cNvSpPr>
          <p:nvPr/>
        </p:nvSpPr>
        <p:spPr bwMode="auto">
          <a:xfrm flipV="1">
            <a:off x="2470150" y="4437063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2400" name="Text Box 1042"/>
          <p:cNvSpPr txBox="1">
            <a:spLocks noChangeArrowheads="1"/>
          </p:cNvSpPr>
          <p:nvPr/>
        </p:nvSpPr>
        <p:spPr bwMode="auto">
          <a:xfrm>
            <a:off x="2617788" y="4910138"/>
            <a:ext cx="1368425" cy="55403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</a:t>
            </a:r>
            <a:r>
              <a:rPr lang="it-IT" sz="1400">
                <a:latin typeface="Comic Sans MS" pitchFamily="66" charset="0"/>
              </a:rPr>
              <a:t>Fatto</a:t>
            </a:r>
          </a:p>
          <a:p>
            <a:r>
              <a:rPr lang="it-IT" sz="1400">
                <a:latin typeface="Comic Sans MS" pitchFamily="66" charset="0"/>
              </a:rPr>
              <a:t>sorprendente</a:t>
            </a:r>
            <a:endParaRPr lang="it-IT" sz="1600">
              <a:latin typeface="Comic Sans MS" pitchFamily="66" charset="0"/>
            </a:endParaRPr>
          </a:p>
        </p:txBody>
      </p:sp>
      <p:sp>
        <p:nvSpPr>
          <p:cNvPr id="272401" name="Text Box 1043"/>
          <p:cNvSpPr txBox="1">
            <a:spLocks noChangeArrowheads="1"/>
          </p:cNvSpPr>
          <p:nvPr/>
        </p:nvSpPr>
        <p:spPr bwMode="auto">
          <a:xfrm>
            <a:off x="2557463" y="4167188"/>
            <a:ext cx="1368425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A= Ipotesi </a:t>
            </a:r>
          </a:p>
          <a:p>
            <a:r>
              <a:rPr lang="it-IT" sz="1600">
                <a:latin typeface="Comic Sans MS" pitchFamily="66" charset="0"/>
              </a:rPr>
              <a:t>esplicativa </a:t>
            </a:r>
          </a:p>
        </p:txBody>
      </p:sp>
      <p:sp>
        <p:nvSpPr>
          <p:cNvPr id="272402" name="Line 1044"/>
          <p:cNvSpPr>
            <a:spLocks noChangeShapeType="1"/>
          </p:cNvSpPr>
          <p:nvPr/>
        </p:nvSpPr>
        <p:spPr bwMode="auto">
          <a:xfrm>
            <a:off x="2495550" y="4995863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2403" name="Text Box 1045"/>
          <p:cNvSpPr txBox="1">
            <a:spLocks noChangeArrowheads="1"/>
          </p:cNvSpPr>
          <p:nvPr/>
        </p:nvSpPr>
        <p:spPr bwMode="auto">
          <a:xfrm>
            <a:off x="755650" y="3468688"/>
            <a:ext cx="180975" cy="341312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 sz="1600" i="1">
              <a:latin typeface="Calibri" pitchFamily="34" charset="0"/>
            </a:endParaRPr>
          </a:p>
        </p:txBody>
      </p:sp>
      <p:sp>
        <p:nvSpPr>
          <p:cNvPr id="272404" name="Text Box 1046"/>
          <p:cNvSpPr txBox="1">
            <a:spLocks noChangeArrowheads="1"/>
          </p:cNvSpPr>
          <p:nvPr/>
        </p:nvSpPr>
        <p:spPr bwMode="auto">
          <a:xfrm>
            <a:off x="4438650" y="3522663"/>
            <a:ext cx="39179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  B , ?? 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 b="1">
                <a:latin typeface="Calibri" pitchFamily="34" charset="0"/>
              </a:rPr>
              <a:t>A ?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? (</a:t>
            </a:r>
            <a:r>
              <a:rPr lang="it-IT" sz="2000" b="1">
                <a:latin typeface="Calibri" pitchFamily="34" charset="0"/>
              </a:rPr>
              <a:t>Abduzione)</a:t>
            </a:r>
          </a:p>
        </p:txBody>
      </p:sp>
      <p:sp>
        <p:nvSpPr>
          <p:cNvPr id="272405" name="Oval 1047"/>
          <p:cNvSpPr>
            <a:spLocks noChangeArrowheads="1"/>
          </p:cNvSpPr>
          <p:nvPr/>
        </p:nvSpPr>
        <p:spPr bwMode="auto">
          <a:xfrm>
            <a:off x="371475" y="3154363"/>
            <a:ext cx="3789363" cy="26765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2406" name="Oval 1048"/>
          <p:cNvSpPr>
            <a:spLocks noChangeArrowheads="1"/>
          </p:cNvSpPr>
          <p:nvPr/>
        </p:nvSpPr>
        <p:spPr bwMode="auto">
          <a:xfrm>
            <a:off x="4146550" y="3060700"/>
            <a:ext cx="4600575" cy="282257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2407" name="Text Box 1049"/>
          <p:cNvSpPr txBox="1">
            <a:spLocks noChangeArrowheads="1"/>
          </p:cNvSpPr>
          <p:nvPr/>
        </p:nvSpPr>
        <p:spPr bwMode="auto">
          <a:xfrm>
            <a:off x="5672138" y="5489575"/>
            <a:ext cx="1482725" cy="43338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100"/>
              <a:t>È </a:t>
            </a:r>
            <a:r>
              <a:rPr lang="it-IT" sz="1100" b="1"/>
              <a:t>plausibile</a:t>
            </a:r>
            <a:r>
              <a:rPr lang="it-IT" sz="1100"/>
              <a:t> che A</a:t>
            </a:r>
          </a:p>
          <a:p>
            <a:r>
              <a:rPr lang="it-IT" sz="1100"/>
              <a:t>sia vera.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1026"/>
          <p:cNvSpPr>
            <a:spLocks noChangeArrowheads="1"/>
          </p:cNvSpPr>
          <p:nvPr/>
        </p:nvSpPr>
        <p:spPr bwMode="auto">
          <a:xfrm>
            <a:off x="0" y="679450"/>
            <a:ext cx="9144000" cy="54737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3443" name="Rectangle 1027"/>
          <p:cNvSpPr>
            <a:spLocks noChangeArrowheads="1"/>
          </p:cNvSpPr>
          <p:nvPr/>
        </p:nvSpPr>
        <p:spPr bwMode="auto">
          <a:xfrm>
            <a:off x="500063" y="38100"/>
            <a:ext cx="746125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Abduzione</a:t>
            </a:r>
          </a:p>
        </p:txBody>
      </p:sp>
      <p:sp>
        <p:nvSpPr>
          <p:cNvPr id="273412" name="Rectangle 1028"/>
          <p:cNvSpPr>
            <a:spLocks noChangeArrowheads="1"/>
          </p:cNvSpPr>
          <p:nvPr/>
        </p:nvSpPr>
        <p:spPr bwMode="auto">
          <a:xfrm>
            <a:off x="0" y="679450"/>
            <a:ext cx="9144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/>
              <a:t>Considerata da questo secondo punto di vista l’abduzione è il frutto del momento inventivo, creativo dello scienziato, dell’attimo fortunato dell’immaginazione scientifica che formula ipotesi esplicative generalizzate, le quali, se confermate, diventano leggi scientifiche (pur sempre correggibili e sostituibili) e, se falsificate, vengono scartate. Ed è proprio l’abduzione a far progredire la scienza, che avanza da una parte sulla direttrice dell’inglobamento progressivo di fatti nuovi e insospettati che spingono per questo a escogitare nuove ipotesi capaci di spiegarli, e dall’altra su quella  di una unificazione assiomatica delle leggi, attuata da quelle che si dicono le grandi idee semplici. 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</p:txBody>
      </p:sp>
      <p:sp>
        <p:nvSpPr>
          <p:cNvPr id="273413" name="Line 1031"/>
          <p:cNvSpPr>
            <a:spLocks noChangeShapeType="1"/>
          </p:cNvSpPr>
          <p:nvPr/>
        </p:nvSpPr>
        <p:spPr bwMode="auto">
          <a:xfrm>
            <a:off x="5446713" y="47640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48" name="Rectangle 1032"/>
          <p:cNvSpPr>
            <a:spLocks noChangeArrowheads="1"/>
          </p:cNvSpPr>
          <p:nvPr/>
        </p:nvSpPr>
        <p:spPr bwMode="auto">
          <a:xfrm>
            <a:off x="5373688" y="4413250"/>
            <a:ext cx="27352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1853449" name="AutoShape 1033"/>
          <p:cNvSpPr>
            <a:spLocks noChangeArrowheads="1"/>
          </p:cNvSpPr>
          <p:nvPr/>
        </p:nvSpPr>
        <p:spPr bwMode="auto">
          <a:xfrm>
            <a:off x="4284663" y="4387850"/>
            <a:ext cx="1008062" cy="647700"/>
          </a:xfrm>
          <a:prstGeom prst="upArrow">
            <a:avLst>
              <a:gd name="adj1" fmla="val 53074"/>
              <a:gd name="adj2" fmla="val 41667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3416" name="AutoShape 1034"/>
          <p:cNvSpPr>
            <a:spLocks noChangeArrowheads="1"/>
          </p:cNvSpPr>
          <p:nvPr/>
        </p:nvSpPr>
        <p:spPr bwMode="auto">
          <a:xfrm flipV="1">
            <a:off x="438150" y="4394200"/>
            <a:ext cx="914400" cy="688975"/>
          </a:xfrm>
          <a:prstGeom prst="upArrow">
            <a:avLst>
              <a:gd name="adj1" fmla="val 53074"/>
              <a:gd name="adj2" fmla="val 41667"/>
            </a:avLst>
          </a:prstGeom>
          <a:solidFill>
            <a:srgbClr val="0000CC">
              <a:alpha val="5098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3417" name="Line 1035"/>
          <p:cNvSpPr>
            <a:spLocks noChangeShapeType="1"/>
          </p:cNvSpPr>
          <p:nvPr/>
        </p:nvSpPr>
        <p:spPr bwMode="auto">
          <a:xfrm flipV="1">
            <a:off x="6500813" y="4484688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3418" name="Text Box 1036"/>
          <p:cNvSpPr txBox="1">
            <a:spLocks noChangeArrowheads="1"/>
          </p:cNvSpPr>
          <p:nvPr/>
        </p:nvSpPr>
        <p:spPr bwMode="auto">
          <a:xfrm>
            <a:off x="6953250" y="4957763"/>
            <a:ext cx="1501775" cy="83026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 = Ipotesi</a:t>
            </a:r>
          </a:p>
          <a:p>
            <a:r>
              <a:rPr lang="it-IT" sz="1600">
                <a:latin typeface="Comic Sans MS" pitchFamily="66" charset="0"/>
              </a:rPr>
              <a:t>esplicativa</a:t>
            </a:r>
          </a:p>
          <a:p>
            <a:r>
              <a:rPr lang="it-IT" sz="1600">
                <a:latin typeface="Comic Sans MS" pitchFamily="66" charset="0"/>
              </a:rPr>
              <a:t>di B</a:t>
            </a:r>
          </a:p>
        </p:txBody>
      </p:sp>
      <p:sp>
        <p:nvSpPr>
          <p:cNvPr id="273419" name="Text Box 1037"/>
          <p:cNvSpPr txBox="1">
            <a:spLocks noChangeArrowheads="1"/>
          </p:cNvSpPr>
          <p:nvPr/>
        </p:nvSpPr>
        <p:spPr bwMode="auto">
          <a:xfrm>
            <a:off x="6867525" y="4214813"/>
            <a:ext cx="1727200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Fatto</a:t>
            </a:r>
          </a:p>
          <a:p>
            <a:r>
              <a:rPr lang="it-IT" sz="1600">
                <a:latin typeface="Comic Sans MS" pitchFamily="66" charset="0"/>
              </a:rPr>
              <a:t>sorprendente</a:t>
            </a:r>
          </a:p>
        </p:txBody>
      </p:sp>
      <p:sp>
        <p:nvSpPr>
          <p:cNvPr id="273420" name="Line 1038"/>
          <p:cNvSpPr>
            <a:spLocks noChangeShapeType="1"/>
          </p:cNvSpPr>
          <p:nvPr/>
        </p:nvSpPr>
        <p:spPr bwMode="auto">
          <a:xfrm>
            <a:off x="6526213" y="5043488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3421" name="Line 1039"/>
          <p:cNvSpPr>
            <a:spLocks noChangeShapeType="1"/>
          </p:cNvSpPr>
          <p:nvPr/>
        </p:nvSpPr>
        <p:spPr bwMode="auto">
          <a:xfrm>
            <a:off x="1339850" y="4716463"/>
            <a:ext cx="16557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53456" name="Rectangle 1040"/>
          <p:cNvSpPr>
            <a:spLocks noChangeArrowheads="1"/>
          </p:cNvSpPr>
          <p:nvPr/>
        </p:nvSpPr>
        <p:spPr bwMode="auto">
          <a:xfrm>
            <a:off x="1292225" y="4365625"/>
            <a:ext cx="27352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Premessa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sz="1600">
                <a:solidFill>
                  <a:srgbClr val="FF0000"/>
                </a:solidFill>
              </a:rPr>
              <a:t>Conclusione</a:t>
            </a:r>
            <a:endParaRPr lang="it-IT" sz="1600"/>
          </a:p>
        </p:txBody>
      </p:sp>
      <p:sp>
        <p:nvSpPr>
          <p:cNvPr id="273423" name="Line 1041"/>
          <p:cNvSpPr>
            <a:spLocks noChangeShapeType="1"/>
          </p:cNvSpPr>
          <p:nvPr/>
        </p:nvSpPr>
        <p:spPr bwMode="auto">
          <a:xfrm flipV="1">
            <a:off x="2470150" y="4437063"/>
            <a:ext cx="215900" cy="1444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3424" name="Text Box 1042"/>
          <p:cNvSpPr txBox="1">
            <a:spLocks noChangeArrowheads="1"/>
          </p:cNvSpPr>
          <p:nvPr/>
        </p:nvSpPr>
        <p:spPr bwMode="auto">
          <a:xfrm>
            <a:off x="2617788" y="4910138"/>
            <a:ext cx="1368425" cy="55403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B = </a:t>
            </a:r>
            <a:r>
              <a:rPr lang="it-IT" sz="1400">
                <a:latin typeface="Comic Sans MS" pitchFamily="66" charset="0"/>
              </a:rPr>
              <a:t>Fatto</a:t>
            </a:r>
          </a:p>
          <a:p>
            <a:r>
              <a:rPr lang="it-IT" sz="1400">
                <a:latin typeface="Comic Sans MS" pitchFamily="66" charset="0"/>
              </a:rPr>
              <a:t>sorprendente</a:t>
            </a:r>
            <a:endParaRPr lang="it-IT" sz="1600">
              <a:latin typeface="Comic Sans MS" pitchFamily="66" charset="0"/>
            </a:endParaRPr>
          </a:p>
        </p:txBody>
      </p:sp>
      <p:sp>
        <p:nvSpPr>
          <p:cNvPr id="273425" name="Text Box 1043"/>
          <p:cNvSpPr txBox="1">
            <a:spLocks noChangeArrowheads="1"/>
          </p:cNvSpPr>
          <p:nvPr/>
        </p:nvSpPr>
        <p:spPr bwMode="auto">
          <a:xfrm>
            <a:off x="2557463" y="4167188"/>
            <a:ext cx="1368425" cy="584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omic Sans MS" pitchFamily="66" charset="0"/>
              </a:rPr>
              <a:t>A= Ipotesi </a:t>
            </a:r>
          </a:p>
          <a:p>
            <a:r>
              <a:rPr lang="it-IT" sz="1600">
                <a:latin typeface="Comic Sans MS" pitchFamily="66" charset="0"/>
              </a:rPr>
              <a:t>esplicativa </a:t>
            </a:r>
          </a:p>
        </p:txBody>
      </p:sp>
      <p:sp>
        <p:nvSpPr>
          <p:cNvPr id="273426" name="Line 1044"/>
          <p:cNvSpPr>
            <a:spLocks noChangeShapeType="1"/>
          </p:cNvSpPr>
          <p:nvPr/>
        </p:nvSpPr>
        <p:spPr bwMode="auto">
          <a:xfrm>
            <a:off x="2495550" y="4995863"/>
            <a:ext cx="215900" cy="7143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3427" name="Text Box 1045"/>
          <p:cNvSpPr txBox="1">
            <a:spLocks noChangeArrowheads="1"/>
          </p:cNvSpPr>
          <p:nvPr/>
        </p:nvSpPr>
        <p:spPr bwMode="auto">
          <a:xfrm>
            <a:off x="755650" y="3468688"/>
            <a:ext cx="180975" cy="341312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it-IT" sz="1600" i="1">
              <a:latin typeface="Calibri" pitchFamily="34" charset="0"/>
            </a:endParaRPr>
          </a:p>
        </p:txBody>
      </p:sp>
      <p:sp>
        <p:nvSpPr>
          <p:cNvPr id="273428" name="Text Box 1046"/>
          <p:cNvSpPr txBox="1">
            <a:spLocks noChangeArrowheads="1"/>
          </p:cNvSpPr>
          <p:nvPr/>
        </p:nvSpPr>
        <p:spPr bwMode="auto">
          <a:xfrm>
            <a:off x="4438650" y="3522663"/>
            <a:ext cx="3917950" cy="396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it-IT" sz="2000" b="1">
                <a:latin typeface="Calibri" pitchFamily="34" charset="0"/>
              </a:rPr>
              <a:t>  B , ?? 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</a:t>
            </a:r>
            <a:r>
              <a:rPr lang="it-IT" sz="2000" b="1">
                <a:latin typeface="Calibri" pitchFamily="34" charset="0"/>
              </a:rPr>
              <a:t>A ?</a:t>
            </a:r>
            <a:r>
              <a:rPr lang="it-IT" sz="2000" b="1">
                <a:latin typeface="Calibri" pitchFamily="34" charset="0"/>
                <a:sym typeface="Wingdings" pitchFamily="2" charset="2"/>
              </a:rPr>
              <a:t>? (</a:t>
            </a:r>
            <a:r>
              <a:rPr lang="it-IT" sz="2000" b="1">
                <a:latin typeface="Calibri" pitchFamily="34" charset="0"/>
              </a:rPr>
              <a:t>Abduzione)</a:t>
            </a:r>
          </a:p>
        </p:txBody>
      </p:sp>
      <p:sp>
        <p:nvSpPr>
          <p:cNvPr id="273429" name="Oval 1047"/>
          <p:cNvSpPr>
            <a:spLocks noChangeArrowheads="1"/>
          </p:cNvSpPr>
          <p:nvPr/>
        </p:nvSpPr>
        <p:spPr bwMode="auto">
          <a:xfrm>
            <a:off x="371475" y="3154363"/>
            <a:ext cx="3789363" cy="26765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3430" name="Oval 1048"/>
          <p:cNvSpPr>
            <a:spLocks noChangeArrowheads="1"/>
          </p:cNvSpPr>
          <p:nvPr/>
        </p:nvSpPr>
        <p:spPr bwMode="auto">
          <a:xfrm>
            <a:off x="4146550" y="3060700"/>
            <a:ext cx="4600575" cy="282257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3431" name="Text Box 1049"/>
          <p:cNvSpPr txBox="1">
            <a:spLocks noChangeArrowheads="1"/>
          </p:cNvSpPr>
          <p:nvPr/>
        </p:nvSpPr>
        <p:spPr bwMode="auto">
          <a:xfrm>
            <a:off x="5672138" y="5489575"/>
            <a:ext cx="1482725" cy="401638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it-IT" sz="1000">
                <a:latin typeface="Calibri" pitchFamily="34" charset="0"/>
              </a:rPr>
              <a:t>È </a:t>
            </a:r>
            <a:r>
              <a:rPr lang="it-IT" sz="1000" b="1">
                <a:latin typeface="Calibri" pitchFamily="34" charset="0"/>
              </a:rPr>
              <a:t>plausibile</a:t>
            </a:r>
            <a:r>
              <a:rPr lang="it-IT" sz="1000">
                <a:latin typeface="Calibri" pitchFamily="34" charset="0"/>
              </a:rPr>
              <a:t> che A</a:t>
            </a:r>
          </a:p>
          <a:p>
            <a:r>
              <a:rPr lang="it-IT" sz="1000">
                <a:latin typeface="Calibri" pitchFamily="34" charset="0"/>
              </a:rPr>
              <a:t>sia vera.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1026"/>
          <p:cNvSpPr>
            <a:spLocks noChangeArrowheads="1"/>
          </p:cNvSpPr>
          <p:nvPr/>
        </p:nvSpPr>
        <p:spPr bwMode="auto">
          <a:xfrm>
            <a:off x="331788" y="954088"/>
            <a:ext cx="8467725" cy="499586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4467" name="Rectangle 1027"/>
          <p:cNvSpPr>
            <a:spLocks noChangeArrowheads="1"/>
          </p:cNvSpPr>
          <p:nvPr/>
        </p:nvSpPr>
        <p:spPr bwMode="auto">
          <a:xfrm>
            <a:off x="447675" y="155575"/>
            <a:ext cx="439420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  Induzione</a:t>
            </a:r>
          </a:p>
        </p:txBody>
      </p:sp>
      <p:sp>
        <p:nvSpPr>
          <p:cNvPr id="274436" name="Rectangle 1028"/>
          <p:cNvSpPr>
            <a:spLocks noChangeArrowheads="1"/>
          </p:cNvSpPr>
          <p:nvPr/>
        </p:nvSpPr>
        <p:spPr bwMode="auto">
          <a:xfrm>
            <a:off x="569913" y="1289050"/>
            <a:ext cx="7646987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sz="2000">
                <a:latin typeface="Calibri" pitchFamily="34" charset="0"/>
              </a:rPr>
              <a:t>E’ il processo in base a cui s’inferisce </a:t>
            </a:r>
            <a:r>
              <a:rPr lang="it-IT" sz="2000" b="1">
                <a:latin typeface="Calibri" pitchFamily="34" charset="0"/>
              </a:rPr>
              <a:t>dal particolare all’universale</a:t>
            </a:r>
            <a:r>
              <a:rPr lang="it-IT" sz="2000">
                <a:latin typeface="Calibri" pitchFamily="34" charset="0"/>
              </a:rPr>
              <a:t> secondo il principio della </a:t>
            </a:r>
            <a:r>
              <a:rPr lang="it-IT" sz="2000" b="1">
                <a:latin typeface="Calibri" pitchFamily="34" charset="0"/>
              </a:rPr>
              <a:t>generalizzazione</a:t>
            </a:r>
            <a:r>
              <a:rPr lang="it-IT" sz="2000">
                <a:latin typeface="Calibri" pitchFamily="34" charset="0"/>
              </a:rPr>
              <a:t>.</a:t>
            </a:r>
          </a:p>
          <a:p>
            <a:pPr eaLnBrk="0" hangingPunct="0"/>
            <a:endParaRPr lang="it-IT" sz="2000">
              <a:latin typeface="Calibri" pitchFamily="34" charset="0"/>
            </a:endParaRPr>
          </a:p>
          <a:p>
            <a:pPr lvl="3" eaLnBrk="0" hangingPunct="0"/>
            <a:r>
              <a:rPr lang="it-IT" sz="2000">
                <a:latin typeface="Calibri" pitchFamily="34" charset="0"/>
              </a:rPr>
              <a:t>Alla conclusione generale si può arrivare:</a:t>
            </a:r>
          </a:p>
          <a:p>
            <a:pPr marL="2146300" lvl="4" indent="-317500" eaLnBrk="0" hangingPunct="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a partire da parecchi casi</a:t>
            </a:r>
          </a:p>
          <a:p>
            <a:pPr marL="2146300" lvl="4" indent="-317500" eaLnBrk="0" hangingPunct="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a partire da un singolo caso</a:t>
            </a:r>
          </a:p>
        </p:txBody>
      </p:sp>
      <p:sp>
        <p:nvSpPr>
          <p:cNvPr id="274437" name="Rectangle 1031"/>
          <p:cNvSpPr>
            <a:spLocks noChangeArrowheads="1"/>
          </p:cNvSpPr>
          <p:nvPr/>
        </p:nvSpPr>
        <p:spPr bwMode="auto">
          <a:xfrm>
            <a:off x="352425" y="5481638"/>
            <a:ext cx="834072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Ogni corvo che ho osservato</a:t>
            </a:r>
            <a:r>
              <a:rPr lang="it-IT">
                <a:latin typeface="Comic Sans MS" pitchFamily="66" charset="0"/>
                <a:sym typeface="Wingdings" pitchFamily="2" charset="2"/>
              </a:rPr>
              <a:t> è nero   </a:t>
            </a:r>
            <a:r>
              <a:rPr lang="it-IT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Ogni corvo</a:t>
            </a:r>
            <a:r>
              <a:rPr lang="it-IT">
                <a:latin typeface="Comic Sans MS" pitchFamily="66" charset="0"/>
                <a:sym typeface="Wingdings" pitchFamily="2" charset="2"/>
              </a:rPr>
              <a:t> è nero</a:t>
            </a:r>
          </a:p>
        </p:txBody>
      </p:sp>
      <p:pic>
        <p:nvPicPr>
          <p:cNvPr id="274438" name="Picture 1032" descr="109px-Blason_ville_fr_Arnouville-l%C3%A8s-Gonesse_(Val-d%27Oise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175" y="3803650"/>
            <a:ext cx="138588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4439" name="Rectangle 1033"/>
          <p:cNvSpPr>
            <a:spLocks noChangeArrowheads="1"/>
          </p:cNvSpPr>
          <p:nvPr/>
        </p:nvSpPr>
        <p:spPr bwMode="auto">
          <a:xfrm>
            <a:off x="395288" y="3638550"/>
            <a:ext cx="5922962" cy="13747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 sz="2000">
              <a:latin typeface="Calibri" pitchFamily="34" charset="0"/>
            </a:endParaRPr>
          </a:p>
          <a:p>
            <a:r>
              <a:rPr lang="it-IT" sz="1600">
                <a:latin typeface="Calibri" pitchFamily="34" charset="0"/>
              </a:rPr>
              <a:t> (Se un certo membro a di una classe Q ha una data proprietà P, allora per un qualsiasi nuovo membro b della stessa classe Q si ipotizza il possesso della medesima proprietà P).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1026"/>
          <p:cNvSpPr>
            <a:spLocks noChangeArrowheads="1"/>
          </p:cNvSpPr>
          <p:nvPr/>
        </p:nvSpPr>
        <p:spPr bwMode="auto">
          <a:xfrm>
            <a:off x="331788" y="2027238"/>
            <a:ext cx="8467725" cy="363061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5491" name="Rectangle 1027"/>
          <p:cNvSpPr>
            <a:spLocks noChangeArrowheads="1"/>
          </p:cNvSpPr>
          <p:nvPr/>
        </p:nvSpPr>
        <p:spPr bwMode="auto">
          <a:xfrm>
            <a:off x="215900" y="114300"/>
            <a:ext cx="3490913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FF3300"/>
              </a:buClr>
            </a:pPr>
            <a:r>
              <a:rPr lang="it-IT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 Analogia</a:t>
            </a:r>
          </a:p>
        </p:txBody>
      </p:sp>
      <p:sp>
        <p:nvSpPr>
          <p:cNvPr id="275460" name="Rectangle 1028"/>
          <p:cNvSpPr>
            <a:spLocks noChangeArrowheads="1"/>
          </p:cNvSpPr>
          <p:nvPr/>
        </p:nvSpPr>
        <p:spPr bwMode="auto">
          <a:xfrm>
            <a:off x="674688" y="1150938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>
                <a:latin typeface="Calibri" pitchFamily="34" charset="0"/>
              </a:rPr>
              <a:t>Varie nozioni di similarità:</a:t>
            </a:r>
          </a:p>
        </p:txBody>
      </p:sp>
      <p:sp>
        <p:nvSpPr>
          <p:cNvPr id="275461" name="Rectangle 1031"/>
          <p:cNvSpPr>
            <a:spLocks noChangeArrowheads="1"/>
          </p:cNvSpPr>
          <p:nvPr/>
        </p:nvSpPr>
        <p:spPr bwMode="auto">
          <a:xfrm>
            <a:off x="419100" y="2159000"/>
            <a:ext cx="6464300" cy="3444875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177800" indent="-17780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Per eguaglianza della forma</a:t>
            </a:r>
          </a:p>
          <a:p>
            <a:pPr marL="177800" indent="-177800">
              <a:buClr>
                <a:srgbClr val="FF0000"/>
              </a:buClr>
              <a:buFontTx/>
              <a:buChar char="•"/>
            </a:pPr>
            <a:endParaRPr lang="it-IT" sz="2000">
              <a:latin typeface="Calibri" pitchFamily="34" charset="0"/>
            </a:endParaRPr>
          </a:p>
          <a:p>
            <a:pPr marL="177800" indent="-17780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Per eguaglianza della proporzione</a:t>
            </a:r>
          </a:p>
          <a:p>
            <a:pPr marL="177800" indent="-177800">
              <a:buClr>
                <a:srgbClr val="FF0000"/>
              </a:buClr>
              <a:buFontTx/>
              <a:buChar char="•"/>
            </a:pPr>
            <a:endParaRPr lang="it-IT" sz="2000">
              <a:latin typeface="Calibri" pitchFamily="34" charset="0"/>
            </a:endParaRPr>
          </a:p>
          <a:p>
            <a:pPr marL="177800" indent="-17780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Per analogia di attributi essenziali </a:t>
            </a:r>
          </a:p>
          <a:p>
            <a:pPr marL="177800" indent="-177800">
              <a:buClr>
                <a:srgbClr val="FF0000"/>
              </a:buClr>
              <a:buFontTx/>
              <a:buChar char="•"/>
            </a:pPr>
            <a:endParaRPr lang="it-IT" sz="2000">
              <a:latin typeface="Calibri" pitchFamily="34" charset="0"/>
            </a:endParaRPr>
          </a:p>
          <a:p>
            <a:pPr marL="177800" indent="-17780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Per possesso di alcuni attributi in comune</a:t>
            </a:r>
          </a:p>
          <a:p>
            <a:pPr marL="177800" indent="-177800">
              <a:buClr>
                <a:srgbClr val="FF0000"/>
              </a:buClr>
              <a:buFontTx/>
              <a:buChar char="•"/>
            </a:pPr>
            <a:endParaRPr lang="it-IT" sz="2000">
              <a:latin typeface="Calibri" pitchFamily="34" charset="0"/>
            </a:endParaRPr>
          </a:p>
          <a:p>
            <a:pPr marL="177800" indent="-177800">
              <a:buClr>
                <a:srgbClr val="FF0000"/>
              </a:buClr>
              <a:buFontTx/>
              <a:buChar char="•"/>
            </a:pPr>
            <a:r>
              <a:rPr lang="it-IT" sz="2000">
                <a:latin typeface="Calibri" pitchFamily="34" charset="0"/>
              </a:rPr>
              <a:t>Per possesso di alcuni attributi in comune pur in presenza di tratti non in comune </a:t>
            </a:r>
            <a:br>
              <a:rPr lang="it-IT" sz="2000">
                <a:latin typeface="Calibri" pitchFamily="34" charset="0"/>
              </a:rPr>
            </a:br>
            <a:r>
              <a:rPr lang="it-IT" sz="2000" i="1">
                <a:latin typeface="Calibri" pitchFamily="34" charset="0"/>
              </a:rPr>
              <a:t>(analogia positiva-negativa-neutra)</a:t>
            </a:r>
          </a:p>
        </p:txBody>
      </p:sp>
      <p:sp>
        <p:nvSpPr>
          <p:cNvPr id="275462" name="Line 1032"/>
          <p:cNvSpPr>
            <a:spLocks noChangeShapeType="1"/>
          </p:cNvSpPr>
          <p:nvPr/>
        </p:nvSpPr>
        <p:spPr bwMode="auto">
          <a:xfrm>
            <a:off x="355600" y="2692400"/>
            <a:ext cx="8445500" cy="25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75463" name="Line 1033"/>
          <p:cNvSpPr>
            <a:spLocks noChangeShapeType="1"/>
          </p:cNvSpPr>
          <p:nvPr/>
        </p:nvSpPr>
        <p:spPr bwMode="auto">
          <a:xfrm>
            <a:off x="355600" y="3289300"/>
            <a:ext cx="8445500" cy="25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75464" name="Line 1034"/>
          <p:cNvSpPr>
            <a:spLocks noChangeShapeType="1"/>
          </p:cNvSpPr>
          <p:nvPr/>
        </p:nvSpPr>
        <p:spPr bwMode="auto">
          <a:xfrm>
            <a:off x="342900" y="3937000"/>
            <a:ext cx="8445500" cy="25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75465" name="Line 1035"/>
          <p:cNvSpPr>
            <a:spLocks noChangeShapeType="1"/>
          </p:cNvSpPr>
          <p:nvPr/>
        </p:nvSpPr>
        <p:spPr bwMode="auto">
          <a:xfrm>
            <a:off x="342900" y="4533900"/>
            <a:ext cx="8445500" cy="25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it-IT"/>
          </a:p>
        </p:txBody>
      </p:sp>
      <p:sp>
        <p:nvSpPr>
          <p:cNvPr id="275466" name="AutoShape 1036"/>
          <p:cNvSpPr>
            <a:spLocks noChangeArrowheads="1"/>
          </p:cNvSpPr>
          <p:nvPr/>
        </p:nvSpPr>
        <p:spPr bwMode="auto">
          <a:xfrm>
            <a:off x="7327900" y="2159000"/>
            <a:ext cx="419100" cy="393700"/>
          </a:xfrm>
          <a:prstGeom prst="plus">
            <a:avLst>
              <a:gd name="adj" fmla="val 25000"/>
            </a:avLst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67" name="AutoShape 1037"/>
          <p:cNvSpPr>
            <a:spLocks noChangeArrowheads="1"/>
          </p:cNvSpPr>
          <p:nvPr/>
        </p:nvSpPr>
        <p:spPr bwMode="auto">
          <a:xfrm rot="-928100">
            <a:off x="7937500" y="2232025"/>
            <a:ext cx="596900" cy="317500"/>
          </a:xfrm>
          <a:prstGeom prst="plus">
            <a:avLst>
              <a:gd name="adj" fmla="val 25000"/>
            </a:avLst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68" name="AutoShape 1038"/>
          <p:cNvSpPr>
            <a:spLocks noChangeArrowheads="1"/>
          </p:cNvSpPr>
          <p:nvPr/>
        </p:nvSpPr>
        <p:spPr bwMode="auto">
          <a:xfrm>
            <a:off x="7734300" y="2794000"/>
            <a:ext cx="215900" cy="431800"/>
          </a:xfrm>
          <a:prstGeom prst="can">
            <a:avLst>
              <a:gd name="adj" fmla="val 26472"/>
            </a:avLst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69" name="AutoShape 1039"/>
          <p:cNvSpPr>
            <a:spLocks noChangeArrowheads="1"/>
          </p:cNvSpPr>
          <p:nvPr/>
        </p:nvSpPr>
        <p:spPr bwMode="auto">
          <a:xfrm>
            <a:off x="7378700" y="2794000"/>
            <a:ext cx="254000" cy="431800"/>
          </a:xfrm>
          <a:prstGeom prst="cube">
            <a:avLst>
              <a:gd name="adj" fmla="val 25000"/>
            </a:avLst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0" name="AutoShape 1040"/>
          <p:cNvSpPr>
            <a:spLocks noChangeArrowheads="1"/>
          </p:cNvSpPr>
          <p:nvPr/>
        </p:nvSpPr>
        <p:spPr bwMode="auto">
          <a:xfrm>
            <a:off x="6629400" y="3517900"/>
            <a:ext cx="5969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1" name="AutoShape 1041"/>
          <p:cNvSpPr>
            <a:spLocks noChangeArrowheads="1"/>
          </p:cNvSpPr>
          <p:nvPr/>
        </p:nvSpPr>
        <p:spPr bwMode="auto">
          <a:xfrm>
            <a:off x="7454900" y="3441700"/>
            <a:ext cx="368300" cy="368300"/>
          </a:xfrm>
          <a:prstGeom prst="curvedRightArrow">
            <a:avLst>
              <a:gd name="adj1" fmla="val 20000"/>
              <a:gd name="adj2" fmla="val 40000"/>
              <a:gd name="adj3" fmla="val 33333"/>
            </a:avLst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2" name="AutoShape 1042"/>
          <p:cNvSpPr>
            <a:spLocks noChangeArrowheads="1"/>
          </p:cNvSpPr>
          <p:nvPr/>
        </p:nvSpPr>
        <p:spPr bwMode="auto">
          <a:xfrm>
            <a:off x="8115300" y="3403600"/>
            <a:ext cx="457200" cy="4699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3" name="Oval 1043"/>
          <p:cNvSpPr>
            <a:spLocks noChangeArrowheads="1"/>
          </p:cNvSpPr>
          <p:nvPr/>
        </p:nvSpPr>
        <p:spPr bwMode="auto">
          <a:xfrm>
            <a:off x="6591300" y="4114800"/>
            <a:ext cx="469900" cy="368300"/>
          </a:xfrm>
          <a:prstGeom prst="ellips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4" name="AutoShape 1044"/>
          <p:cNvSpPr>
            <a:spLocks noChangeArrowheads="1"/>
          </p:cNvSpPr>
          <p:nvPr/>
        </p:nvSpPr>
        <p:spPr bwMode="auto">
          <a:xfrm>
            <a:off x="7302500" y="4076700"/>
            <a:ext cx="469900" cy="4064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5" name="AutoShape 1045"/>
          <p:cNvSpPr>
            <a:spLocks noChangeArrowheads="1"/>
          </p:cNvSpPr>
          <p:nvPr/>
        </p:nvSpPr>
        <p:spPr bwMode="auto">
          <a:xfrm>
            <a:off x="8001000" y="4076700"/>
            <a:ext cx="609600" cy="330200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6" name="Rectangle 1046"/>
          <p:cNvSpPr>
            <a:spLocks noChangeArrowheads="1"/>
          </p:cNvSpPr>
          <p:nvPr/>
        </p:nvSpPr>
        <p:spPr bwMode="auto">
          <a:xfrm>
            <a:off x="7010400" y="4711700"/>
            <a:ext cx="1079500" cy="3048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7" name="Rectangle 1047"/>
          <p:cNvSpPr>
            <a:spLocks noChangeArrowheads="1"/>
          </p:cNvSpPr>
          <p:nvPr/>
        </p:nvSpPr>
        <p:spPr bwMode="auto">
          <a:xfrm>
            <a:off x="7226300" y="4927600"/>
            <a:ext cx="1079500" cy="304800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5478" name="Rectangle 1048"/>
          <p:cNvSpPr>
            <a:spLocks noChangeArrowheads="1"/>
          </p:cNvSpPr>
          <p:nvPr/>
        </p:nvSpPr>
        <p:spPr bwMode="auto">
          <a:xfrm>
            <a:off x="7442200" y="5143500"/>
            <a:ext cx="1079500" cy="304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1028"/>
          <p:cNvSpPr>
            <a:spLocks noChangeArrowheads="1"/>
          </p:cNvSpPr>
          <p:nvPr/>
        </p:nvSpPr>
        <p:spPr bwMode="auto">
          <a:xfrm>
            <a:off x="71438" y="1341438"/>
            <a:ext cx="8964612" cy="4967287"/>
          </a:xfrm>
          <a:prstGeom prst="rect">
            <a:avLst/>
          </a:prstGeom>
          <a:solidFill>
            <a:schemeClr val="bg1">
              <a:alpha val="9019"/>
            </a:scheme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83" name="Rectangle 1029"/>
          <p:cNvSpPr>
            <a:spLocks noChangeArrowheads="1"/>
          </p:cNvSpPr>
          <p:nvPr/>
        </p:nvSpPr>
        <p:spPr bwMode="auto">
          <a:xfrm>
            <a:off x="4716463" y="1844675"/>
            <a:ext cx="1919287" cy="2159000"/>
          </a:xfrm>
          <a:prstGeom prst="rect">
            <a:avLst/>
          </a:prstGeom>
          <a:solidFill>
            <a:schemeClr val="accent1">
              <a:alpha val="9019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84" name="Rectangle 1030"/>
          <p:cNvSpPr>
            <a:spLocks noChangeArrowheads="1"/>
          </p:cNvSpPr>
          <p:nvPr/>
        </p:nvSpPr>
        <p:spPr bwMode="auto">
          <a:xfrm>
            <a:off x="6788150" y="1844675"/>
            <a:ext cx="1944688" cy="2174875"/>
          </a:xfrm>
          <a:prstGeom prst="rect">
            <a:avLst/>
          </a:prstGeom>
          <a:solidFill>
            <a:srgbClr val="FFCC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85" name="Rectangle 1031"/>
          <p:cNvSpPr>
            <a:spLocks noChangeArrowheads="1"/>
          </p:cNvSpPr>
          <p:nvPr/>
        </p:nvSpPr>
        <p:spPr bwMode="auto">
          <a:xfrm>
            <a:off x="6796088" y="4084638"/>
            <a:ext cx="1944687" cy="566737"/>
          </a:xfrm>
          <a:prstGeom prst="rect">
            <a:avLst/>
          </a:prstGeom>
          <a:solidFill>
            <a:srgbClr val="FFCC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86" name="Rectangle 1032"/>
          <p:cNvSpPr>
            <a:spLocks noChangeArrowheads="1"/>
          </p:cNvSpPr>
          <p:nvPr/>
        </p:nvSpPr>
        <p:spPr bwMode="auto">
          <a:xfrm>
            <a:off x="4716463" y="4076700"/>
            <a:ext cx="1919287" cy="563563"/>
          </a:xfrm>
          <a:prstGeom prst="rect">
            <a:avLst/>
          </a:prstGeom>
          <a:solidFill>
            <a:schemeClr val="accent1">
              <a:alpha val="9019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87" name="Rectangle 1033"/>
          <p:cNvSpPr>
            <a:spLocks noChangeArrowheads="1"/>
          </p:cNvSpPr>
          <p:nvPr/>
        </p:nvSpPr>
        <p:spPr bwMode="auto">
          <a:xfrm>
            <a:off x="542925" y="0"/>
            <a:ext cx="5791200" cy="57943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 b="1">
                <a:latin typeface="Tahoma" pitchFamily="34" charset="0"/>
                <a:cs typeface="Times New Roman" pitchFamily="18" charset="0"/>
              </a:rPr>
              <a:t>Argomento analogico</a:t>
            </a:r>
          </a:p>
        </p:txBody>
      </p:sp>
      <p:sp>
        <p:nvSpPr>
          <p:cNvPr id="276488" name="Rectangle 1034"/>
          <p:cNvSpPr>
            <a:spLocks noChangeArrowheads="1"/>
          </p:cNvSpPr>
          <p:nvPr/>
        </p:nvSpPr>
        <p:spPr bwMode="auto">
          <a:xfrm>
            <a:off x="323850" y="2111375"/>
            <a:ext cx="3903663" cy="38623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r>
              <a:rPr lang="it-IT" b="1">
                <a:solidFill>
                  <a:schemeClr val="accent2"/>
                </a:solidFill>
                <a:latin typeface="Calibri" pitchFamily="34" charset="0"/>
              </a:rPr>
              <a:t>Premessa analogica</a:t>
            </a:r>
            <a:r>
              <a:rPr lang="it-IT" b="1">
                <a:latin typeface="Calibri" pitchFamily="34" charset="0"/>
              </a:rPr>
              <a:t>:</a:t>
            </a:r>
            <a:r>
              <a:rPr lang="it-IT">
                <a:latin typeface="Calibri" pitchFamily="34" charset="0"/>
              </a:rPr>
              <a:t/>
            </a:r>
            <a:br>
              <a:rPr lang="it-IT">
                <a:latin typeface="Calibri" pitchFamily="34" charset="0"/>
              </a:rPr>
            </a:br>
            <a:r>
              <a:rPr lang="it-IT">
                <a:latin typeface="Calibri" pitchFamily="34" charset="0"/>
              </a:rPr>
              <a:t>il caso A e il caso B </a:t>
            </a:r>
            <a:br>
              <a:rPr lang="it-IT">
                <a:latin typeface="Calibri" pitchFamily="34" charset="0"/>
              </a:rPr>
            </a:br>
            <a:r>
              <a:rPr lang="it-IT">
                <a:latin typeface="Calibri" pitchFamily="34" charset="0"/>
              </a:rPr>
              <a:t>hanno in comune </a:t>
            </a:r>
            <a:br>
              <a:rPr lang="it-IT">
                <a:latin typeface="Calibri" pitchFamily="34" charset="0"/>
              </a:rPr>
            </a:br>
            <a:r>
              <a:rPr lang="it-IT">
                <a:latin typeface="Calibri" pitchFamily="34" charset="0"/>
              </a:rPr>
              <a:t>le caratteristiche </a:t>
            </a:r>
            <a:br>
              <a:rPr lang="it-IT">
                <a:latin typeface="Calibri" pitchFamily="34" charset="0"/>
              </a:rPr>
            </a:br>
            <a:r>
              <a:rPr lang="it-IT" i="1">
                <a:latin typeface="Calibri" pitchFamily="34" charset="0"/>
              </a:rPr>
              <a:t>c</a:t>
            </a:r>
            <a:r>
              <a:rPr lang="it-IT" i="1" baseline="-25000">
                <a:latin typeface="Calibri" pitchFamily="34" charset="0"/>
              </a:rPr>
              <a:t>1</a:t>
            </a:r>
            <a:r>
              <a:rPr lang="it-IT" i="1">
                <a:latin typeface="Calibri" pitchFamily="34" charset="0"/>
              </a:rPr>
              <a:t>,…,c</a:t>
            </a:r>
            <a:r>
              <a:rPr lang="it-IT" i="1" baseline="-25000">
                <a:latin typeface="Calibri" pitchFamily="34" charset="0"/>
              </a:rPr>
              <a:t>n</a:t>
            </a: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endParaRPr lang="it-IT" i="1" baseline="-25000">
              <a:latin typeface="Calibri" pitchFamily="34" charset="0"/>
            </a:endParaRP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endParaRPr lang="it-IT" i="1" baseline="-25000">
              <a:latin typeface="Calibri" pitchFamily="34" charset="0"/>
            </a:endParaRP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r>
              <a:rPr lang="it-IT" b="1">
                <a:solidFill>
                  <a:schemeClr val="accent2"/>
                </a:solidFill>
                <a:latin typeface="Calibri" pitchFamily="34" charset="0"/>
              </a:rPr>
              <a:t>Premessa attributiva</a:t>
            </a:r>
            <a:r>
              <a:rPr lang="it-IT" b="1">
                <a:latin typeface="Calibri" pitchFamily="34" charset="0"/>
              </a:rPr>
              <a:t>:</a:t>
            </a:r>
            <a:r>
              <a:rPr lang="it-IT">
                <a:latin typeface="Calibri" pitchFamily="34" charset="0"/>
              </a:rPr>
              <a:t> </a:t>
            </a: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r>
              <a:rPr lang="it-IT">
                <a:latin typeface="Calibri" pitchFamily="34" charset="0"/>
              </a:rPr>
              <a:t>	il caso A presenta l’ulteriore caratteristica </a:t>
            </a:r>
            <a:r>
              <a:rPr lang="it-IT" i="1">
                <a:latin typeface="Calibri" pitchFamily="34" charset="0"/>
              </a:rPr>
              <a:t>x</a:t>
            </a: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endParaRPr lang="it-IT" i="1">
              <a:latin typeface="Calibri" pitchFamily="34" charset="0"/>
            </a:endParaRP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endParaRPr lang="it-IT" i="1">
              <a:latin typeface="Calibri" pitchFamily="34" charset="0"/>
            </a:endParaRPr>
          </a:p>
          <a:p>
            <a:pPr marL="263525" indent="-263525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SzPct val="160000"/>
            </a:pPr>
            <a:r>
              <a:rPr lang="it-IT" b="1">
                <a:solidFill>
                  <a:schemeClr val="accent2"/>
                </a:solidFill>
                <a:latin typeface="Calibri" pitchFamily="34" charset="0"/>
              </a:rPr>
              <a:t>Conclusione</a:t>
            </a:r>
            <a:r>
              <a:rPr lang="it-IT" b="1">
                <a:latin typeface="Calibri" pitchFamily="34" charset="0"/>
              </a:rPr>
              <a:t>:</a:t>
            </a:r>
            <a:r>
              <a:rPr lang="it-IT">
                <a:latin typeface="Calibri" pitchFamily="34" charset="0"/>
              </a:rPr>
              <a:t> anche il caso B presenta la caratteristica </a:t>
            </a:r>
            <a:r>
              <a:rPr lang="it-IT" i="1">
                <a:latin typeface="Calibri" pitchFamily="34" charset="0"/>
              </a:rPr>
              <a:t>x</a:t>
            </a:r>
            <a:endParaRPr lang="it-IT">
              <a:latin typeface="Calibri" pitchFamily="34" charset="0"/>
            </a:endParaRPr>
          </a:p>
        </p:txBody>
      </p:sp>
      <p:sp>
        <p:nvSpPr>
          <p:cNvPr id="276489" name="Text Box 1035"/>
          <p:cNvSpPr txBox="1">
            <a:spLocks noChangeArrowheads="1"/>
          </p:cNvSpPr>
          <p:nvPr/>
        </p:nvSpPr>
        <p:spPr bwMode="auto">
          <a:xfrm>
            <a:off x="5365750" y="2108200"/>
            <a:ext cx="72072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latin typeface="Comic Sans MS" pitchFamily="66" charset="0"/>
              </a:rPr>
              <a:t>A</a:t>
            </a:r>
          </a:p>
        </p:txBody>
      </p:sp>
      <p:sp>
        <p:nvSpPr>
          <p:cNvPr id="276490" name="Text Box 1036"/>
          <p:cNvSpPr txBox="1">
            <a:spLocks noChangeArrowheads="1"/>
          </p:cNvSpPr>
          <p:nvPr/>
        </p:nvSpPr>
        <p:spPr bwMode="auto">
          <a:xfrm>
            <a:off x="7380288" y="2108200"/>
            <a:ext cx="72072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latin typeface="Comic Sans MS" pitchFamily="66" charset="0"/>
              </a:rPr>
              <a:t>B</a:t>
            </a:r>
          </a:p>
        </p:txBody>
      </p:sp>
      <p:sp>
        <p:nvSpPr>
          <p:cNvPr id="1856525" name="AutoShape 1037"/>
          <p:cNvSpPr>
            <a:spLocks noChangeArrowheads="1"/>
          </p:cNvSpPr>
          <p:nvPr/>
        </p:nvSpPr>
        <p:spPr bwMode="auto">
          <a:xfrm>
            <a:off x="4859338" y="4076700"/>
            <a:ext cx="576262" cy="576263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9400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56526" name="AutoShape 1038"/>
          <p:cNvSpPr>
            <a:spLocks noChangeArrowheads="1"/>
          </p:cNvSpPr>
          <p:nvPr/>
        </p:nvSpPr>
        <p:spPr bwMode="auto">
          <a:xfrm>
            <a:off x="6948488" y="4076700"/>
            <a:ext cx="576262" cy="576263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>
                  <a:alpha val="94000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18900000" scaled="1"/>
          </a:gra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493" name="Line 1039"/>
          <p:cNvSpPr>
            <a:spLocks noChangeShapeType="1"/>
          </p:cNvSpPr>
          <p:nvPr/>
        </p:nvSpPr>
        <p:spPr bwMode="auto">
          <a:xfrm flipH="1" flipV="1">
            <a:off x="7237413" y="4724400"/>
            <a:ext cx="0" cy="100965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494" name="Line 1040"/>
          <p:cNvSpPr>
            <a:spLocks noChangeShapeType="1"/>
          </p:cNvSpPr>
          <p:nvPr/>
        </p:nvSpPr>
        <p:spPr bwMode="auto">
          <a:xfrm flipV="1">
            <a:off x="3571875" y="4503738"/>
            <a:ext cx="979488" cy="127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495" name="Line 1041"/>
          <p:cNvSpPr>
            <a:spLocks noChangeShapeType="1"/>
          </p:cNvSpPr>
          <p:nvPr/>
        </p:nvSpPr>
        <p:spPr bwMode="auto">
          <a:xfrm>
            <a:off x="4013200" y="5707063"/>
            <a:ext cx="3295650" cy="269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496" name="Freeform 1042"/>
          <p:cNvSpPr>
            <a:spLocks/>
          </p:cNvSpPr>
          <p:nvPr/>
        </p:nvSpPr>
        <p:spPr bwMode="auto">
          <a:xfrm rot="-3252914">
            <a:off x="4160838" y="2260600"/>
            <a:ext cx="2770187" cy="2227263"/>
          </a:xfrm>
          <a:custGeom>
            <a:avLst/>
            <a:gdLst>
              <a:gd name="T0" fmla="*/ 2147483647 w 3089"/>
              <a:gd name="T1" fmla="*/ 2147483647 h 2861"/>
              <a:gd name="T2" fmla="*/ 2147483647 w 3089"/>
              <a:gd name="T3" fmla="*/ 2147483647 h 2861"/>
              <a:gd name="T4" fmla="*/ 2147483647 w 3089"/>
              <a:gd name="T5" fmla="*/ 2147483647 h 2861"/>
              <a:gd name="T6" fmla="*/ 2147483647 w 3089"/>
              <a:gd name="T7" fmla="*/ 2147483647 h 2861"/>
              <a:gd name="T8" fmla="*/ 2147483647 w 3089"/>
              <a:gd name="T9" fmla="*/ 2147483647 h 2861"/>
              <a:gd name="T10" fmla="*/ 2147483647 w 3089"/>
              <a:gd name="T11" fmla="*/ 2147483647 h 2861"/>
              <a:gd name="T12" fmla="*/ 2147483647 w 3089"/>
              <a:gd name="T13" fmla="*/ 2147483647 h 2861"/>
              <a:gd name="T14" fmla="*/ 2147483647 w 3089"/>
              <a:gd name="T15" fmla="*/ 2147483647 h 2861"/>
              <a:gd name="T16" fmla="*/ 2147483647 w 3089"/>
              <a:gd name="T17" fmla="*/ 2147483647 h 2861"/>
              <a:gd name="T18" fmla="*/ 2147483647 w 3089"/>
              <a:gd name="T19" fmla="*/ 2147483647 h 2861"/>
              <a:gd name="T20" fmla="*/ 2147483647 w 3089"/>
              <a:gd name="T21" fmla="*/ 2147483647 h 2861"/>
              <a:gd name="T22" fmla="*/ 2147483647 w 3089"/>
              <a:gd name="T23" fmla="*/ 2147483647 h 2861"/>
              <a:gd name="T24" fmla="*/ 2147483647 w 3089"/>
              <a:gd name="T25" fmla="*/ 2147483647 h 2861"/>
              <a:gd name="T26" fmla="*/ 2147483647 w 3089"/>
              <a:gd name="T27" fmla="*/ 2147483647 h 2861"/>
              <a:gd name="T28" fmla="*/ 2147483647 w 3089"/>
              <a:gd name="T29" fmla="*/ 2147483647 h 286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089"/>
              <a:gd name="T46" fmla="*/ 0 h 2861"/>
              <a:gd name="T47" fmla="*/ 3089 w 3089"/>
              <a:gd name="T48" fmla="*/ 2861 h 286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089" h="2861">
                <a:moveTo>
                  <a:pt x="1104" y="669"/>
                </a:moveTo>
                <a:cubicBezTo>
                  <a:pt x="658" y="941"/>
                  <a:pt x="212" y="1214"/>
                  <a:pt x="106" y="1486"/>
                </a:cubicBezTo>
                <a:cubicBezTo>
                  <a:pt x="0" y="1758"/>
                  <a:pt x="204" y="2075"/>
                  <a:pt x="469" y="2302"/>
                </a:cubicBezTo>
                <a:cubicBezTo>
                  <a:pt x="734" y="2529"/>
                  <a:pt x="1377" y="2831"/>
                  <a:pt x="1694" y="2846"/>
                </a:cubicBezTo>
                <a:cubicBezTo>
                  <a:pt x="2011" y="2861"/>
                  <a:pt x="2265" y="2585"/>
                  <a:pt x="2374" y="2393"/>
                </a:cubicBezTo>
                <a:cubicBezTo>
                  <a:pt x="2483" y="2201"/>
                  <a:pt x="2237" y="1945"/>
                  <a:pt x="2350" y="1696"/>
                </a:cubicBezTo>
                <a:cubicBezTo>
                  <a:pt x="2463" y="1447"/>
                  <a:pt x="3021" y="1158"/>
                  <a:pt x="3055" y="896"/>
                </a:cubicBezTo>
                <a:cubicBezTo>
                  <a:pt x="3089" y="634"/>
                  <a:pt x="2672" y="250"/>
                  <a:pt x="2556" y="125"/>
                </a:cubicBezTo>
                <a:cubicBezTo>
                  <a:pt x="2440" y="0"/>
                  <a:pt x="2428" y="105"/>
                  <a:pt x="2360" y="143"/>
                </a:cubicBezTo>
                <a:cubicBezTo>
                  <a:pt x="2292" y="181"/>
                  <a:pt x="2183" y="219"/>
                  <a:pt x="2148" y="352"/>
                </a:cubicBezTo>
                <a:cubicBezTo>
                  <a:pt x="2113" y="485"/>
                  <a:pt x="2201" y="835"/>
                  <a:pt x="2148" y="941"/>
                </a:cubicBezTo>
                <a:cubicBezTo>
                  <a:pt x="2095" y="1047"/>
                  <a:pt x="1936" y="1025"/>
                  <a:pt x="1830" y="987"/>
                </a:cubicBezTo>
                <a:cubicBezTo>
                  <a:pt x="1724" y="949"/>
                  <a:pt x="1596" y="783"/>
                  <a:pt x="1513" y="715"/>
                </a:cubicBezTo>
                <a:cubicBezTo>
                  <a:pt x="1430" y="647"/>
                  <a:pt x="1391" y="593"/>
                  <a:pt x="1331" y="579"/>
                </a:cubicBezTo>
                <a:cubicBezTo>
                  <a:pt x="1271" y="565"/>
                  <a:pt x="1188" y="620"/>
                  <a:pt x="1150" y="631"/>
                </a:cubicBezTo>
              </a:path>
            </a:pathLst>
          </a:custGeom>
          <a:solidFill>
            <a:srgbClr val="CCFFFF">
              <a:alpha val="18823"/>
            </a:srgbClr>
          </a:solidFill>
          <a:ln w="381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76497" name="Freeform 1043"/>
          <p:cNvSpPr>
            <a:spLocks/>
          </p:cNvSpPr>
          <p:nvPr/>
        </p:nvSpPr>
        <p:spPr bwMode="auto">
          <a:xfrm rot="-3252914">
            <a:off x="6209507" y="2253456"/>
            <a:ext cx="2782888" cy="2232025"/>
          </a:xfrm>
          <a:custGeom>
            <a:avLst/>
            <a:gdLst>
              <a:gd name="T0" fmla="*/ 2147483647 w 3089"/>
              <a:gd name="T1" fmla="*/ 2147483647 h 2861"/>
              <a:gd name="T2" fmla="*/ 2147483647 w 3089"/>
              <a:gd name="T3" fmla="*/ 2147483647 h 2861"/>
              <a:gd name="T4" fmla="*/ 2147483647 w 3089"/>
              <a:gd name="T5" fmla="*/ 2147483647 h 2861"/>
              <a:gd name="T6" fmla="*/ 2147483647 w 3089"/>
              <a:gd name="T7" fmla="*/ 2147483647 h 2861"/>
              <a:gd name="T8" fmla="*/ 2147483647 w 3089"/>
              <a:gd name="T9" fmla="*/ 2147483647 h 2861"/>
              <a:gd name="T10" fmla="*/ 2147483647 w 3089"/>
              <a:gd name="T11" fmla="*/ 2147483647 h 2861"/>
              <a:gd name="T12" fmla="*/ 2147483647 w 3089"/>
              <a:gd name="T13" fmla="*/ 2147483647 h 2861"/>
              <a:gd name="T14" fmla="*/ 2147483647 w 3089"/>
              <a:gd name="T15" fmla="*/ 2147483647 h 2861"/>
              <a:gd name="T16" fmla="*/ 2147483647 w 3089"/>
              <a:gd name="T17" fmla="*/ 2147483647 h 2861"/>
              <a:gd name="T18" fmla="*/ 2147483647 w 3089"/>
              <a:gd name="T19" fmla="*/ 2147483647 h 2861"/>
              <a:gd name="T20" fmla="*/ 2147483647 w 3089"/>
              <a:gd name="T21" fmla="*/ 2147483647 h 2861"/>
              <a:gd name="T22" fmla="*/ 2147483647 w 3089"/>
              <a:gd name="T23" fmla="*/ 2147483647 h 2861"/>
              <a:gd name="T24" fmla="*/ 2147483647 w 3089"/>
              <a:gd name="T25" fmla="*/ 2147483647 h 2861"/>
              <a:gd name="T26" fmla="*/ 2147483647 w 3089"/>
              <a:gd name="T27" fmla="*/ 2147483647 h 2861"/>
              <a:gd name="T28" fmla="*/ 2147483647 w 3089"/>
              <a:gd name="T29" fmla="*/ 2147483647 h 286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089"/>
              <a:gd name="T46" fmla="*/ 0 h 2861"/>
              <a:gd name="T47" fmla="*/ 3089 w 3089"/>
              <a:gd name="T48" fmla="*/ 2861 h 286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089" h="2861">
                <a:moveTo>
                  <a:pt x="1104" y="669"/>
                </a:moveTo>
                <a:cubicBezTo>
                  <a:pt x="658" y="941"/>
                  <a:pt x="212" y="1214"/>
                  <a:pt x="106" y="1486"/>
                </a:cubicBezTo>
                <a:cubicBezTo>
                  <a:pt x="0" y="1758"/>
                  <a:pt x="204" y="2075"/>
                  <a:pt x="469" y="2302"/>
                </a:cubicBezTo>
                <a:cubicBezTo>
                  <a:pt x="734" y="2529"/>
                  <a:pt x="1377" y="2831"/>
                  <a:pt x="1694" y="2846"/>
                </a:cubicBezTo>
                <a:cubicBezTo>
                  <a:pt x="2011" y="2861"/>
                  <a:pt x="2265" y="2585"/>
                  <a:pt x="2374" y="2393"/>
                </a:cubicBezTo>
                <a:cubicBezTo>
                  <a:pt x="2483" y="2201"/>
                  <a:pt x="2237" y="1945"/>
                  <a:pt x="2350" y="1696"/>
                </a:cubicBezTo>
                <a:cubicBezTo>
                  <a:pt x="2463" y="1447"/>
                  <a:pt x="3021" y="1158"/>
                  <a:pt x="3055" y="896"/>
                </a:cubicBezTo>
                <a:cubicBezTo>
                  <a:pt x="3089" y="634"/>
                  <a:pt x="2672" y="250"/>
                  <a:pt x="2556" y="125"/>
                </a:cubicBezTo>
                <a:cubicBezTo>
                  <a:pt x="2440" y="0"/>
                  <a:pt x="2428" y="105"/>
                  <a:pt x="2360" y="143"/>
                </a:cubicBezTo>
                <a:cubicBezTo>
                  <a:pt x="2292" y="181"/>
                  <a:pt x="2183" y="219"/>
                  <a:pt x="2148" y="352"/>
                </a:cubicBezTo>
                <a:cubicBezTo>
                  <a:pt x="2113" y="485"/>
                  <a:pt x="2201" y="835"/>
                  <a:pt x="2148" y="941"/>
                </a:cubicBezTo>
                <a:cubicBezTo>
                  <a:pt x="2095" y="1047"/>
                  <a:pt x="1936" y="1025"/>
                  <a:pt x="1830" y="987"/>
                </a:cubicBezTo>
                <a:cubicBezTo>
                  <a:pt x="1724" y="949"/>
                  <a:pt x="1596" y="783"/>
                  <a:pt x="1513" y="715"/>
                </a:cubicBezTo>
                <a:cubicBezTo>
                  <a:pt x="1430" y="647"/>
                  <a:pt x="1391" y="593"/>
                  <a:pt x="1331" y="579"/>
                </a:cubicBezTo>
                <a:cubicBezTo>
                  <a:pt x="1271" y="565"/>
                  <a:pt x="1188" y="620"/>
                  <a:pt x="1150" y="631"/>
                </a:cubicBezTo>
              </a:path>
            </a:pathLst>
          </a:custGeom>
          <a:solidFill>
            <a:srgbClr val="FFCC00">
              <a:alpha val="18823"/>
            </a:srgbClr>
          </a:solidFill>
          <a:ln w="381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6532" name="AutoShape 1044"/>
          <p:cNvSpPr>
            <a:spLocks noChangeArrowheads="1"/>
          </p:cNvSpPr>
          <p:nvPr/>
        </p:nvSpPr>
        <p:spPr bwMode="auto">
          <a:xfrm>
            <a:off x="5938838" y="3933825"/>
            <a:ext cx="865187" cy="792163"/>
          </a:xfrm>
          <a:prstGeom prst="rightArrow">
            <a:avLst>
              <a:gd name="adj1" fmla="val 46694"/>
              <a:gd name="adj2" fmla="val 43349"/>
            </a:avLst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>
                  <a:alpha val="99001"/>
                </a:srgbClr>
              </a:gs>
            </a:gsLst>
            <a:lin ang="5400000" scaled="1"/>
          </a:gra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499" name="Text Box 1045"/>
          <p:cNvSpPr txBox="1">
            <a:spLocks noChangeArrowheads="1"/>
          </p:cNvSpPr>
          <p:nvPr/>
        </p:nvSpPr>
        <p:spPr bwMode="auto">
          <a:xfrm>
            <a:off x="4975225" y="4149725"/>
            <a:ext cx="333375" cy="39687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>
                <a:latin typeface="Comic Sans MS" pitchFamily="66" charset="0"/>
              </a:rPr>
              <a:t>x</a:t>
            </a:r>
          </a:p>
        </p:txBody>
      </p:sp>
      <p:sp>
        <p:nvSpPr>
          <p:cNvPr id="276500" name="Text Box 1046"/>
          <p:cNvSpPr txBox="1">
            <a:spLocks noChangeArrowheads="1"/>
          </p:cNvSpPr>
          <p:nvPr/>
        </p:nvSpPr>
        <p:spPr bwMode="auto">
          <a:xfrm>
            <a:off x="7077075" y="4149725"/>
            <a:ext cx="333375" cy="39687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>
                <a:latin typeface="Comic Sans MS" pitchFamily="66" charset="0"/>
              </a:rPr>
              <a:t>x</a:t>
            </a:r>
          </a:p>
        </p:txBody>
      </p:sp>
      <p:sp>
        <p:nvSpPr>
          <p:cNvPr id="276501" name="Line 1047"/>
          <p:cNvSpPr>
            <a:spLocks noChangeShapeType="1"/>
          </p:cNvSpPr>
          <p:nvPr/>
        </p:nvSpPr>
        <p:spPr bwMode="auto">
          <a:xfrm>
            <a:off x="2970213" y="3327400"/>
            <a:ext cx="159861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oval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02" name="Rectangle 1048"/>
          <p:cNvSpPr>
            <a:spLocks noChangeArrowheads="1"/>
          </p:cNvSpPr>
          <p:nvPr/>
        </p:nvSpPr>
        <p:spPr bwMode="auto">
          <a:xfrm>
            <a:off x="4932363" y="3259138"/>
            <a:ext cx="122237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0000"/>
              </a:buClr>
              <a:buSzPct val="130000"/>
              <a:buFontTx/>
              <a:buChar char="•"/>
            </a:pPr>
            <a:r>
              <a:rPr lang="it-IT" i="1">
                <a:latin typeface="Comic Sans MS" pitchFamily="66" charset="0"/>
              </a:rPr>
              <a:t>c</a:t>
            </a:r>
            <a:r>
              <a:rPr lang="it-IT" i="1" baseline="-25000">
                <a:latin typeface="Comic Sans MS" pitchFamily="66" charset="0"/>
              </a:rPr>
              <a:t>1</a:t>
            </a:r>
            <a:r>
              <a:rPr lang="it-IT" i="1">
                <a:latin typeface="Comic Sans MS" pitchFamily="66" charset="0"/>
              </a:rPr>
              <a:t>,…,c</a:t>
            </a:r>
            <a:r>
              <a:rPr lang="it-IT" i="1" baseline="-25000">
                <a:latin typeface="Comic Sans MS" pitchFamily="66" charset="0"/>
              </a:rPr>
              <a:t>n</a:t>
            </a:r>
          </a:p>
        </p:txBody>
      </p:sp>
      <p:sp>
        <p:nvSpPr>
          <p:cNvPr id="276503" name="Rectangle 1049"/>
          <p:cNvSpPr>
            <a:spLocks noChangeArrowheads="1"/>
          </p:cNvSpPr>
          <p:nvPr/>
        </p:nvSpPr>
        <p:spPr bwMode="auto">
          <a:xfrm>
            <a:off x="7065963" y="3259138"/>
            <a:ext cx="122237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0000"/>
              </a:buClr>
              <a:buSzPct val="130000"/>
              <a:buFontTx/>
              <a:buChar char="•"/>
            </a:pPr>
            <a:r>
              <a:rPr lang="it-IT" i="1">
                <a:latin typeface="Comic Sans MS" pitchFamily="66" charset="0"/>
              </a:rPr>
              <a:t>c</a:t>
            </a:r>
            <a:r>
              <a:rPr lang="it-IT" i="1" baseline="-25000">
                <a:latin typeface="Comic Sans MS" pitchFamily="66" charset="0"/>
              </a:rPr>
              <a:t>1</a:t>
            </a:r>
            <a:r>
              <a:rPr lang="it-IT" i="1">
                <a:latin typeface="Comic Sans MS" pitchFamily="66" charset="0"/>
              </a:rPr>
              <a:t>,…,c</a:t>
            </a:r>
            <a:r>
              <a:rPr lang="it-IT" i="1" baseline="-25000">
                <a:latin typeface="Comic Sans MS" pitchFamily="66" charset="0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1026"/>
          <p:cNvSpPr>
            <a:spLocks noChangeArrowheads="1"/>
          </p:cNvSpPr>
          <p:nvPr/>
        </p:nvSpPr>
        <p:spPr bwMode="auto">
          <a:xfrm>
            <a:off x="331788" y="1060450"/>
            <a:ext cx="8467725" cy="4889500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7539" name="Rectangle 1027"/>
          <p:cNvSpPr>
            <a:spLocks noChangeArrowheads="1"/>
          </p:cNvSpPr>
          <p:nvPr/>
        </p:nvSpPr>
        <p:spPr bwMode="auto">
          <a:xfrm>
            <a:off x="0" y="161925"/>
            <a:ext cx="8491538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Inferenza induttiva e inferenza analogica</a:t>
            </a:r>
          </a:p>
        </p:txBody>
      </p:sp>
      <p:sp>
        <p:nvSpPr>
          <p:cNvPr id="277508" name="Rectangle 1028"/>
          <p:cNvSpPr>
            <a:spLocks noChangeArrowheads="1"/>
          </p:cNvSpPr>
          <p:nvPr/>
        </p:nvSpPr>
        <p:spPr bwMode="auto">
          <a:xfrm>
            <a:off x="1023938" y="1784350"/>
            <a:ext cx="7138987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>
                <a:latin typeface="Calibri" pitchFamily="34" charset="0"/>
              </a:rPr>
              <a:t>Sono connesse tra loro se si considera solo </a:t>
            </a:r>
            <a:r>
              <a:rPr lang="it-IT" b="1">
                <a:latin typeface="Calibri" pitchFamily="34" charset="0"/>
              </a:rPr>
              <a:t>l’analogia positiva</a:t>
            </a:r>
            <a:r>
              <a:rPr lang="it-IT">
                <a:latin typeface="Calibri" pitchFamily="34" charset="0"/>
              </a:rPr>
              <a:t>, ma sono irriducibili l’una all’altra se si considera anche </a:t>
            </a:r>
            <a:r>
              <a:rPr lang="it-IT" b="1">
                <a:latin typeface="Calibri" pitchFamily="34" charset="0"/>
              </a:rPr>
              <a:t>l’analogia negativa</a:t>
            </a:r>
            <a:r>
              <a:rPr lang="it-IT">
                <a:latin typeface="Calibri" pitchFamily="34" charset="0"/>
              </a:rPr>
              <a:t>.</a:t>
            </a:r>
          </a:p>
          <a:p>
            <a:pPr eaLnBrk="0" hangingPunct="0"/>
            <a:endParaRPr lang="it-IT">
              <a:latin typeface="Calibri" pitchFamily="34" charset="0"/>
            </a:endParaRPr>
          </a:p>
          <a:p>
            <a:pPr eaLnBrk="0" hangingPunct="0"/>
            <a:r>
              <a:rPr lang="it-IT">
                <a:latin typeface="Calibri" pitchFamily="34" charset="0"/>
              </a:rPr>
              <a:t>In quest’ultimo caso questi due tipi di inferenza risultano essere complementari tra loro e utili in situazioni differenti.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1026"/>
          <p:cNvSpPr>
            <a:spLocks noChangeArrowheads="1"/>
          </p:cNvSpPr>
          <p:nvPr/>
        </p:nvSpPr>
        <p:spPr bwMode="auto">
          <a:xfrm>
            <a:off x="331788" y="1190625"/>
            <a:ext cx="8467725" cy="4759325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8563" name="Rectangle 1027"/>
          <p:cNvSpPr>
            <a:spLocks noChangeArrowheads="1"/>
          </p:cNvSpPr>
          <p:nvPr/>
        </p:nvSpPr>
        <p:spPr bwMode="auto">
          <a:xfrm>
            <a:off x="533400" y="139700"/>
            <a:ext cx="7451725" cy="457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Inferenza induttiva e inferenza analogica</a:t>
            </a:r>
          </a:p>
        </p:txBody>
      </p:sp>
      <p:sp>
        <p:nvSpPr>
          <p:cNvPr id="278532" name="Rectangle 1028"/>
          <p:cNvSpPr>
            <a:spLocks noChangeArrowheads="1"/>
          </p:cNvSpPr>
          <p:nvPr/>
        </p:nvSpPr>
        <p:spPr bwMode="auto">
          <a:xfrm>
            <a:off x="525463" y="1366838"/>
            <a:ext cx="65913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sz="1900" b="1">
                <a:latin typeface="Calibri" pitchFamily="34" charset="0"/>
              </a:rPr>
              <a:t>L’inferenza induttiva</a:t>
            </a:r>
            <a:r>
              <a:rPr lang="it-IT" sz="1900">
                <a:latin typeface="Calibri" pitchFamily="34" charset="0"/>
              </a:rPr>
              <a:t> è utile quando non sappiamo con precisione come i casi osservati differiscano tra loro, e quindi non ne conosciamo esattamente </a:t>
            </a:r>
            <a:r>
              <a:rPr lang="it-IT" sz="1900" b="1">
                <a:latin typeface="Calibri" pitchFamily="34" charset="0"/>
              </a:rPr>
              <a:t>l’analogia negativa</a:t>
            </a:r>
            <a:r>
              <a:rPr lang="it-IT" sz="1900">
                <a:latin typeface="Calibri" pitchFamily="34" charset="0"/>
              </a:rPr>
              <a:t>, per cui un aumento del numero dei casi può aiutarci a trarre qualche conclusione su di essi.</a:t>
            </a:r>
          </a:p>
          <a:p>
            <a:pPr eaLnBrk="0" hangingPunct="0"/>
            <a:endParaRPr lang="it-IT" sz="1900">
              <a:latin typeface="Calibri" pitchFamily="34" charset="0"/>
            </a:endParaRPr>
          </a:p>
          <a:p>
            <a:pPr eaLnBrk="0" hangingPunct="0"/>
            <a:endParaRPr lang="it-IT" sz="1900">
              <a:latin typeface="Calibri" pitchFamily="34" charset="0"/>
            </a:endParaRPr>
          </a:p>
          <a:p>
            <a:pPr eaLnBrk="0" hangingPunct="0"/>
            <a:r>
              <a:rPr lang="it-IT" sz="1900" b="1">
                <a:latin typeface="Calibri" pitchFamily="34" charset="0"/>
              </a:rPr>
              <a:t>L’inferenza analogica</a:t>
            </a:r>
            <a:r>
              <a:rPr lang="it-IT" sz="1900">
                <a:latin typeface="Calibri" pitchFamily="34" charset="0"/>
              </a:rPr>
              <a:t> è utile quando non abbiamo osservato un numero elevato di casi, ma conosciamo con sufficiente precisione tanto </a:t>
            </a:r>
            <a:r>
              <a:rPr lang="it-IT" sz="1900" b="1">
                <a:latin typeface="Calibri" pitchFamily="34" charset="0"/>
              </a:rPr>
              <a:t>l’analogia positiva</a:t>
            </a:r>
            <a:r>
              <a:rPr lang="it-IT" sz="1900">
                <a:latin typeface="Calibri" pitchFamily="34" charset="0"/>
              </a:rPr>
              <a:t> quanto </a:t>
            </a:r>
            <a:r>
              <a:rPr lang="it-IT" sz="1900" b="1">
                <a:latin typeface="Calibri" pitchFamily="34" charset="0"/>
              </a:rPr>
              <a:t>l’analogia negativa</a:t>
            </a:r>
            <a:r>
              <a:rPr lang="it-IT" sz="1900">
                <a:latin typeface="Calibri" pitchFamily="34" charset="0"/>
              </a:rPr>
              <a:t> dei relativamente pochi casi osservati per cui l’analogia osservata può aiutarci a trarre qualche conclusione su di essi.</a:t>
            </a:r>
          </a:p>
          <a:p>
            <a:pPr eaLnBrk="0" hangingPunct="0"/>
            <a:endParaRPr lang="it-IT" sz="19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1026"/>
          <p:cNvSpPr>
            <a:spLocks noChangeArrowheads="1"/>
          </p:cNvSpPr>
          <p:nvPr/>
        </p:nvSpPr>
        <p:spPr bwMode="auto">
          <a:xfrm>
            <a:off x="331788" y="1201738"/>
            <a:ext cx="8480425" cy="4748212"/>
          </a:xfrm>
          <a:prstGeom prst="rect">
            <a:avLst/>
          </a:prstGeom>
          <a:solidFill>
            <a:schemeClr val="bg1">
              <a:alpha val="70195"/>
            </a:schemeClr>
          </a:solidFill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859587" name="Rectangle 1027"/>
          <p:cNvSpPr>
            <a:spLocks noChangeArrowheads="1"/>
          </p:cNvSpPr>
          <p:nvPr/>
        </p:nvSpPr>
        <p:spPr bwMode="auto">
          <a:xfrm>
            <a:off x="447675" y="101600"/>
            <a:ext cx="7162800" cy="6413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defRPr/>
            </a:pPr>
            <a:r>
              <a:rPr lang="it-IT" sz="3600" b="1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Induzione e analogia</a:t>
            </a:r>
          </a:p>
        </p:txBody>
      </p:sp>
      <p:sp>
        <p:nvSpPr>
          <p:cNvPr id="279556" name="Rectangle 1028"/>
          <p:cNvSpPr>
            <a:spLocks noChangeArrowheads="1"/>
          </p:cNvSpPr>
          <p:nvPr/>
        </p:nvSpPr>
        <p:spPr bwMode="auto">
          <a:xfrm>
            <a:off x="487363" y="1412875"/>
            <a:ext cx="4978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>
                <a:latin typeface="Calibri" pitchFamily="34" charset="0"/>
              </a:rPr>
              <a:t>Sono </a:t>
            </a:r>
            <a:r>
              <a:rPr lang="it-IT" b="1">
                <a:solidFill>
                  <a:srgbClr val="FF0000"/>
                </a:solidFill>
                <a:latin typeface="Calibri" pitchFamily="34" charset="0"/>
              </a:rPr>
              <a:t>processi fallibili</a:t>
            </a:r>
            <a:r>
              <a:rPr lang="it-IT">
                <a:latin typeface="Calibri" pitchFamily="34" charset="0"/>
              </a:rPr>
              <a:t>: procedere sulla base di essi comporta la </a:t>
            </a:r>
            <a:r>
              <a:rPr lang="it-IT" b="1">
                <a:latin typeface="Calibri" pitchFamily="34" charset="0"/>
              </a:rPr>
              <a:t>rinuncia alla certezza</a:t>
            </a:r>
            <a:r>
              <a:rPr lang="it-IT">
                <a:latin typeface="Calibri" pitchFamily="34" charset="0"/>
              </a:rPr>
              <a:t> propria della deduzione.</a:t>
            </a:r>
          </a:p>
          <a:p>
            <a:pPr eaLnBrk="0" hangingPunct="0"/>
            <a:endParaRPr lang="it-IT">
              <a:latin typeface="Calibri" pitchFamily="34" charset="0"/>
            </a:endParaRPr>
          </a:p>
          <a:p>
            <a:pPr eaLnBrk="0" hangingPunct="0"/>
            <a:r>
              <a:rPr lang="it-IT">
                <a:latin typeface="Calibri" pitchFamily="34" charset="0"/>
              </a:rPr>
              <a:t>Quella che possiamo chiamare la </a:t>
            </a:r>
            <a:r>
              <a:rPr lang="it-IT" b="1">
                <a:latin typeface="Calibri" pitchFamily="34" charset="0"/>
              </a:rPr>
              <a:t>logica della scoperta</a:t>
            </a:r>
            <a:r>
              <a:rPr lang="it-IT">
                <a:latin typeface="Calibri" pitchFamily="34" charset="0"/>
              </a:rPr>
              <a:t> ammette dunque il carattere strutturale e ineliminabile della</a:t>
            </a:r>
          </a:p>
          <a:p>
            <a:pPr eaLnBrk="0" hangingPunct="0"/>
            <a:r>
              <a:rPr lang="it-IT" b="1">
                <a:latin typeface="Calibri" pitchFamily="34" charset="0"/>
              </a:rPr>
              <a:t>incertezza</a:t>
            </a:r>
            <a:r>
              <a:rPr lang="it-IT">
                <a:latin typeface="Calibri" pitchFamily="34" charset="0"/>
              </a:rPr>
              <a:t> e cerca di costruire su di esso.</a:t>
            </a:r>
          </a:p>
          <a:p>
            <a:pPr eaLnBrk="0" hangingPunct="0"/>
            <a:endParaRPr lang="it-IT">
              <a:latin typeface="Calibri" pitchFamily="34" charset="0"/>
            </a:endParaRPr>
          </a:p>
        </p:txBody>
      </p:sp>
      <p:pic>
        <p:nvPicPr>
          <p:cNvPr id="279557" name="Picture 1032" descr="DSCN5510_2"/>
          <p:cNvPicPr>
            <a:picLocks noChangeAspect="1" noChangeArrowheads="1"/>
          </p:cNvPicPr>
          <p:nvPr/>
        </p:nvPicPr>
        <p:blipFill>
          <a:blip r:embed="rId2" cstate="print">
            <a:lum bright="14000" contrast="20000"/>
          </a:blip>
          <a:srcRect/>
          <a:stretch>
            <a:fillRect/>
          </a:stretch>
        </p:blipFill>
        <p:spPr bwMode="auto">
          <a:xfrm>
            <a:off x="5389563" y="1495425"/>
            <a:ext cx="3292475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9558" name="Rectangle 1033"/>
          <p:cNvSpPr>
            <a:spLocks noChangeArrowheads="1"/>
          </p:cNvSpPr>
          <p:nvPr/>
        </p:nvSpPr>
        <p:spPr bwMode="auto">
          <a:xfrm>
            <a:off x="550863" y="4175125"/>
            <a:ext cx="7920037" cy="1465263"/>
          </a:xfrm>
          <a:prstGeom prst="rect">
            <a:avLst/>
          </a:prstGeom>
          <a:noFill/>
          <a:ln w="19050">
            <a:noFill/>
            <a:prstDash val="sys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>
                <a:latin typeface="Calibri" pitchFamily="34" charset="0"/>
              </a:rPr>
              <a:t>Questa logica, pertanto, riconosce l’illusorietà dell’obiettivo di acquisire una certezza assoluta e lo sostituisce con quello di disporre di strumenti per l’estensione della nostra conoscenza </a:t>
            </a:r>
            <a:r>
              <a:rPr lang="it-IT" b="1">
                <a:latin typeface="Calibri" pitchFamily="34" charset="0"/>
              </a:rPr>
              <a:t>fallibili ma corredati di</a:t>
            </a:r>
            <a:r>
              <a:rPr lang="it-IT">
                <a:latin typeface="Calibri" pitchFamily="34" charset="0"/>
              </a:rPr>
              <a:t> </a:t>
            </a:r>
            <a:r>
              <a:rPr lang="it-IT" b="1">
                <a:solidFill>
                  <a:srgbClr val="FF0000"/>
                </a:solidFill>
                <a:latin typeface="Calibri" pitchFamily="34" charset="0"/>
              </a:rPr>
              <a:t>procedure di controllo</a:t>
            </a:r>
            <a:r>
              <a:rPr lang="it-IT">
                <a:latin typeface="Calibri" pitchFamily="34" charset="0"/>
              </a:rPr>
              <a:t> che consentano di riconoscere le anomalie e di correggerle.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1595</Words>
  <Application>Microsoft Office PowerPoint</Application>
  <PresentationFormat>Presentazione su schermo (4:3)</PresentationFormat>
  <Paragraphs>256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1</cp:revision>
  <dcterms:created xsi:type="dcterms:W3CDTF">2014-09-11T21:33:26Z</dcterms:created>
  <dcterms:modified xsi:type="dcterms:W3CDTF">2014-09-11T21:48:43Z</dcterms:modified>
</cp:coreProperties>
</file>